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1"/>
  </p:sldMasterIdLst>
  <p:notesMasterIdLst>
    <p:notesMasterId r:id="rId33"/>
  </p:notesMasterIdLst>
  <p:handoutMasterIdLst>
    <p:handoutMasterId r:id="rId34"/>
  </p:handoutMasterIdLst>
  <p:sldIdLst>
    <p:sldId id="511" r:id="rId2"/>
    <p:sldId id="471" r:id="rId3"/>
    <p:sldId id="472" r:id="rId4"/>
    <p:sldId id="474" r:id="rId5"/>
    <p:sldId id="473" r:id="rId6"/>
    <p:sldId id="475" r:id="rId7"/>
    <p:sldId id="490" r:id="rId8"/>
    <p:sldId id="512" r:id="rId9"/>
    <p:sldId id="492" r:id="rId10"/>
    <p:sldId id="514" r:id="rId11"/>
    <p:sldId id="495" r:id="rId12"/>
    <p:sldId id="503" r:id="rId13"/>
    <p:sldId id="478" r:id="rId14"/>
    <p:sldId id="479" r:id="rId15"/>
    <p:sldId id="481" r:id="rId16"/>
    <p:sldId id="482" r:id="rId17"/>
    <p:sldId id="485" r:id="rId18"/>
    <p:sldId id="496" r:id="rId19"/>
    <p:sldId id="486" r:id="rId20"/>
    <p:sldId id="487" r:id="rId21"/>
    <p:sldId id="483" r:id="rId22"/>
    <p:sldId id="484" r:id="rId23"/>
    <p:sldId id="488" r:id="rId24"/>
    <p:sldId id="506" r:id="rId25"/>
    <p:sldId id="480" r:id="rId26"/>
    <p:sldId id="497" r:id="rId27"/>
    <p:sldId id="498" r:id="rId28"/>
    <p:sldId id="499" r:id="rId29"/>
    <p:sldId id="500" r:id="rId30"/>
    <p:sldId id="505" r:id="rId31"/>
    <p:sldId id="513" r:id="rId32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B2B2B2"/>
    <a:srgbClr val="FFFFFF"/>
    <a:srgbClr val="66FF33"/>
    <a:srgbClr val="CCECFF"/>
    <a:srgbClr val="EAEAEA"/>
    <a:srgbClr val="0000FF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66" d="100"/>
          <a:sy n="66" d="100"/>
        </p:scale>
        <p:origin x="-1422" y="-96"/>
      </p:cViewPr>
      <p:guideLst>
        <p:guide orient="horz" pos="527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9DE54-F59B-428E-B505-FDA54350A96C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EA77966-A9A9-43F0-91D8-373C89DBEC0C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smtClean="0">
              <a:solidFill>
                <a:schemeClr val="tx1"/>
              </a:solidFill>
              <a:latin typeface="Calibri" pitchFamily="34" charset="0"/>
            </a:rPr>
            <a:t>Vapor d’água</a:t>
          </a:r>
          <a:endParaRPr lang="pt-BR" b="1" dirty="0">
            <a:solidFill>
              <a:schemeClr val="tx1"/>
            </a:solidFill>
            <a:latin typeface="Calibri" pitchFamily="34" charset="0"/>
          </a:endParaRPr>
        </a:p>
      </dgm:t>
    </dgm:pt>
    <dgm:pt modelId="{F9007425-C88D-41EC-902D-E09152858E39}" type="parTrans" cxnId="{BDFA50EE-EBA7-460E-A915-E1D481D3F7C4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E254CBFE-C6B9-4E70-8CD1-E10D7ADA2FF1}" type="sibTrans" cxnId="{BDFA50EE-EBA7-460E-A915-E1D481D3F7C4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26E9759C-9769-4D41-A044-EFBBFD68034C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  <a:latin typeface="Calibri" pitchFamily="34" charset="0"/>
            </a:rPr>
            <a:t>Energia elétrica</a:t>
          </a:r>
          <a:endParaRPr lang="pt-BR" b="1" dirty="0">
            <a:solidFill>
              <a:schemeClr val="tx1"/>
            </a:solidFill>
            <a:latin typeface="Calibri" pitchFamily="34" charset="0"/>
          </a:endParaRPr>
        </a:p>
      </dgm:t>
    </dgm:pt>
    <dgm:pt modelId="{E69935C1-E039-49B9-B356-77CC3F0FB1D3}" type="parTrans" cxnId="{A146856B-F175-4E91-975C-FE692B9CD666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99054389-63BF-46C8-AC9A-8F4CBD27C017}" type="sibTrans" cxnId="{A146856B-F175-4E91-975C-FE692B9CD666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C4AF8E85-BE9C-439A-9D5C-2951DCA2957B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  <a:latin typeface="Calibri" pitchFamily="34" charset="0"/>
            </a:rPr>
            <a:t>Eólica </a:t>
          </a:r>
          <a:endParaRPr lang="pt-BR" b="1" dirty="0">
            <a:solidFill>
              <a:schemeClr val="tx1"/>
            </a:solidFill>
            <a:latin typeface="Calibri" pitchFamily="34" charset="0"/>
          </a:endParaRPr>
        </a:p>
      </dgm:t>
    </dgm:pt>
    <dgm:pt modelId="{EAD601DA-D1A3-48F6-897F-A042E6AA696E}" type="parTrans" cxnId="{33064CEC-1B2D-4D5F-848C-B6F2EAAD4AB1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F9A65C6F-F4C4-4583-8949-B3095EACE6DA}" type="sibTrans" cxnId="{33064CEC-1B2D-4D5F-848C-B6F2EAAD4AB1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72FD2925-B77E-44A4-940E-E08733B694BE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  <a:latin typeface="Calibri" pitchFamily="34" charset="0"/>
            </a:rPr>
            <a:t>Hidroelétrica </a:t>
          </a:r>
          <a:endParaRPr lang="pt-BR" b="1" dirty="0">
            <a:solidFill>
              <a:schemeClr val="tx1"/>
            </a:solidFill>
            <a:latin typeface="Calibri" pitchFamily="34" charset="0"/>
          </a:endParaRPr>
        </a:p>
      </dgm:t>
    </dgm:pt>
    <dgm:pt modelId="{AA52D724-E9C3-42F2-A49F-ECC8C3C2533D}" type="parTrans" cxnId="{9C94581E-3F41-499A-9E0B-D559083D04A5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CFE75353-85EE-40E0-B477-B88175F40825}" type="sibTrans" cxnId="{9C94581E-3F41-499A-9E0B-D559083D04A5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C8149BA1-A289-4F76-BF1E-7D82B5FB92E0}">
      <dgm:prSet/>
      <dgm:spPr/>
      <dgm:t>
        <a:bodyPr/>
        <a:lstStyle/>
        <a:p>
          <a:r>
            <a:rPr lang="pt-BR" b="1" smtClean="0">
              <a:solidFill>
                <a:schemeClr val="tx1"/>
              </a:solidFill>
              <a:latin typeface="Calibri" pitchFamily="34" charset="0"/>
            </a:rPr>
            <a:t>Solar </a:t>
          </a:r>
          <a:endParaRPr lang="pt-BR" b="1" dirty="0">
            <a:solidFill>
              <a:schemeClr val="tx1"/>
            </a:solidFill>
            <a:latin typeface="Calibri" pitchFamily="34" charset="0"/>
          </a:endParaRPr>
        </a:p>
      </dgm:t>
    </dgm:pt>
    <dgm:pt modelId="{FCBCCD1F-6BD1-4607-9651-B93A6AB44279}" type="parTrans" cxnId="{825E6369-EC09-4669-A20F-606896CC4016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D42C4A91-981D-4515-92EB-4EBB1BF37908}" type="sibTrans" cxnId="{825E6369-EC09-4669-A20F-606896CC4016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40DB2189-02AF-4EF5-8450-A00E4E385415}">
      <dgm:prSet/>
      <dgm:spPr/>
      <dgm:t>
        <a:bodyPr/>
        <a:lstStyle/>
        <a:p>
          <a:r>
            <a:rPr lang="pt-BR" b="1" smtClean="0">
              <a:solidFill>
                <a:schemeClr val="tx1"/>
              </a:solidFill>
              <a:latin typeface="Calibri" pitchFamily="34" charset="0"/>
            </a:rPr>
            <a:t>Nuclear </a:t>
          </a:r>
          <a:endParaRPr lang="pt-BR" b="1" dirty="0">
            <a:solidFill>
              <a:schemeClr val="tx1"/>
            </a:solidFill>
            <a:latin typeface="Calibri" pitchFamily="34" charset="0"/>
          </a:endParaRPr>
        </a:p>
      </dgm:t>
    </dgm:pt>
    <dgm:pt modelId="{DC2872EA-50DD-4E45-9EC7-E20F791DC4E9}" type="parTrans" cxnId="{3BEFD09B-F297-4656-BA16-1A69D400EB57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2900ED69-F17A-4FB5-91A1-74CDBAB65BF0}" type="sibTrans" cxnId="{3BEFD09B-F297-4656-BA16-1A69D400EB57}">
      <dgm:prSet/>
      <dgm:spPr/>
      <dgm:t>
        <a:bodyPr/>
        <a:lstStyle/>
        <a:p>
          <a:endParaRPr lang="pt-BR" b="1">
            <a:solidFill>
              <a:schemeClr val="tx1"/>
            </a:solidFill>
            <a:latin typeface="Calibri" pitchFamily="34" charset="0"/>
          </a:endParaRPr>
        </a:p>
      </dgm:t>
    </dgm:pt>
    <dgm:pt modelId="{62E835F3-B221-45BE-A64D-8DAC0CD6AEF1}" type="pres">
      <dgm:prSet presAssocID="{1989DE54-F59B-428E-B505-FDA54350A9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CF633E7-4657-4D8B-9998-373D77ACE2F3}" type="pres">
      <dgm:prSet presAssocID="{CEA77966-A9A9-43F0-91D8-373C89DBEC0C}" presName="root" presStyleCnt="0"/>
      <dgm:spPr/>
      <dgm:t>
        <a:bodyPr/>
        <a:lstStyle/>
        <a:p>
          <a:endParaRPr lang="pt-BR"/>
        </a:p>
      </dgm:t>
    </dgm:pt>
    <dgm:pt modelId="{C3CF1347-D990-4C6E-A100-DFD3D58F6201}" type="pres">
      <dgm:prSet presAssocID="{CEA77966-A9A9-43F0-91D8-373C89DBEC0C}" presName="rootComposite" presStyleCnt="0"/>
      <dgm:spPr/>
      <dgm:t>
        <a:bodyPr/>
        <a:lstStyle/>
        <a:p>
          <a:endParaRPr lang="pt-BR"/>
        </a:p>
      </dgm:t>
    </dgm:pt>
    <dgm:pt modelId="{6C4DC008-8E99-4BBA-8E57-F865A339C1EB}" type="pres">
      <dgm:prSet presAssocID="{CEA77966-A9A9-43F0-91D8-373C89DBEC0C}" presName="rootText" presStyleLbl="node1" presStyleIdx="0" presStyleCnt="2" custLinFactNeighborX="10099"/>
      <dgm:spPr/>
      <dgm:t>
        <a:bodyPr/>
        <a:lstStyle/>
        <a:p>
          <a:endParaRPr lang="pt-BR"/>
        </a:p>
      </dgm:t>
    </dgm:pt>
    <dgm:pt modelId="{EACAFC6C-3575-4299-8925-F47700F34862}" type="pres">
      <dgm:prSet presAssocID="{CEA77966-A9A9-43F0-91D8-373C89DBEC0C}" presName="rootConnector" presStyleLbl="node1" presStyleIdx="0" presStyleCnt="2"/>
      <dgm:spPr/>
      <dgm:t>
        <a:bodyPr/>
        <a:lstStyle/>
        <a:p>
          <a:endParaRPr lang="pt-BR"/>
        </a:p>
      </dgm:t>
    </dgm:pt>
    <dgm:pt modelId="{7C49F6D6-044F-40E2-8C7D-4F8009292706}" type="pres">
      <dgm:prSet presAssocID="{CEA77966-A9A9-43F0-91D8-373C89DBEC0C}" presName="childShape" presStyleCnt="0"/>
      <dgm:spPr/>
      <dgm:t>
        <a:bodyPr/>
        <a:lstStyle/>
        <a:p>
          <a:endParaRPr lang="pt-BR"/>
        </a:p>
      </dgm:t>
    </dgm:pt>
    <dgm:pt modelId="{E3B93FA0-8F46-4F0B-8C23-F48CF9CCEB7E}" type="pres">
      <dgm:prSet presAssocID="{26E9759C-9769-4D41-A044-EFBBFD68034C}" presName="root" presStyleCnt="0"/>
      <dgm:spPr/>
      <dgm:t>
        <a:bodyPr/>
        <a:lstStyle/>
        <a:p>
          <a:endParaRPr lang="pt-BR"/>
        </a:p>
      </dgm:t>
    </dgm:pt>
    <dgm:pt modelId="{A0E29C8C-28A5-4F9A-AF00-2FB9A6E976C6}" type="pres">
      <dgm:prSet presAssocID="{26E9759C-9769-4D41-A044-EFBBFD68034C}" presName="rootComposite" presStyleCnt="0"/>
      <dgm:spPr/>
      <dgm:t>
        <a:bodyPr/>
        <a:lstStyle/>
        <a:p>
          <a:endParaRPr lang="pt-BR"/>
        </a:p>
      </dgm:t>
    </dgm:pt>
    <dgm:pt modelId="{AE17AFEE-0CB7-45FC-940A-204D892440D0}" type="pres">
      <dgm:prSet presAssocID="{26E9759C-9769-4D41-A044-EFBBFD68034C}" presName="rootText" presStyleLbl="node1" presStyleIdx="1" presStyleCnt="2" custLinFactNeighborX="44" custLinFactNeighborY="3352"/>
      <dgm:spPr/>
      <dgm:t>
        <a:bodyPr/>
        <a:lstStyle/>
        <a:p>
          <a:endParaRPr lang="pt-BR"/>
        </a:p>
      </dgm:t>
    </dgm:pt>
    <dgm:pt modelId="{E15630D7-6F92-45A9-AAF9-59DEF8D06F4B}" type="pres">
      <dgm:prSet presAssocID="{26E9759C-9769-4D41-A044-EFBBFD68034C}" presName="rootConnector" presStyleLbl="node1" presStyleIdx="1" presStyleCnt="2"/>
      <dgm:spPr/>
      <dgm:t>
        <a:bodyPr/>
        <a:lstStyle/>
        <a:p>
          <a:endParaRPr lang="pt-BR"/>
        </a:p>
      </dgm:t>
    </dgm:pt>
    <dgm:pt modelId="{B690B231-93C3-4E7D-9D71-815D4E899594}" type="pres">
      <dgm:prSet presAssocID="{26E9759C-9769-4D41-A044-EFBBFD68034C}" presName="childShape" presStyleCnt="0"/>
      <dgm:spPr/>
      <dgm:t>
        <a:bodyPr/>
        <a:lstStyle/>
        <a:p>
          <a:endParaRPr lang="pt-BR"/>
        </a:p>
      </dgm:t>
    </dgm:pt>
    <dgm:pt modelId="{AB2E0317-1D92-4E0A-9384-3000512231B3}" type="pres">
      <dgm:prSet presAssocID="{EAD601DA-D1A3-48F6-897F-A042E6AA696E}" presName="Name13" presStyleLbl="parChTrans1D2" presStyleIdx="0" presStyleCnt="4"/>
      <dgm:spPr/>
      <dgm:t>
        <a:bodyPr/>
        <a:lstStyle/>
        <a:p>
          <a:endParaRPr lang="pt-BR"/>
        </a:p>
      </dgm:t>
    </dgm:pt>
    <dgm:pt modelId="{04E6DFE9-4B58-43C3-825D-5D8E04D7FBD3}" type="pres">
      <dgm:prSet presAssocID="{C4AF8E85-BE9C-439A-9D5C-2951DCA2957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E2CB11-B4E9-4BF8-8DF3-65B83FC0609A}" type="pres">
      <dgm:prSet presAssocID="{AA52D724-E9C3-42F2-A49F-ECC8C3C2533D}" presName="Name13" presStyleLbl="parChTrans1D2" presStyleIdx="1" presStyleCnt="4"/>
      <dgm:spPr/>
      <dgm:t>
        <a:bodyPr/>
        <a:lstStyle/>
        <a:p>
          <a:endParaRPr lang="pt-BR"/>
        </a:p>
      </dgm:t>
    </dgm:pt>
    <dgm:pt modelId="{B090251A-2BD1-4AB9-8F0F-52161EFE99CE}" type="pres">
      <dgm:prSet presAssocID="{72FD2925-B77E-44A4-940E-E08733B694B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8E915B-907A-4C13-B44B-11631CA0EF46}" type="pres">
      <dgm:prSet presAssocID="{FCBCCD1F-6BD1-4607-9651-B93A6AB44279}" presName="Name13" presStyleLbl="parChTrans1D2" presStyleIdx="2" presStyleCnt="4"/>
      <dgm:spPr/>
      <dgm:t>
        <a:bodyPr/>
        <a:lstStyle/>
        <a:p>
          <a:endParaRPr lang="pt-BR"/>
        </a:p>
      </dgm:t>
    </dgm:pt>
    <dgm:pt modelId="{906A333E-3D7C-4774-A5C6-D896182748B9}" type="pres">
      <dgm:prSet presAssocID="{C8149BA1-A289-4F76-BF1E-7D82B5FB92E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458FED-4766-4CA7-B15A-2F9AEDE6A5DB}" type="pres">
      <dgm:prSet presAssocID="{DC2872EA-50DD-4E45-9EC7-E20F791DC4E9}" presName="Name13" presStyleLbl="parChTrans1D2" presStyleIdx="3" presStyleCnt="4"/>
      <dgm:spPr/>
      <dgm:t>
        <a:bodyPr/>
        <a:lstStyle/>
        <a:p>
          <a:endParaRPr lang="pt-BR"/>
        </a:p>
      </dgm:t>
    </dgm:pt>
    <dgm:pt modelId="{C0A2B2BB-5A21-4979-86A2-3942F323A1D5}" type="pres">
      <dgm:prSet presAssocID="{40DB2189-02AF-4EF5-8450-A00E4E38541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D84532-C177-442B-B232-2C47CE50BFBC}" type="presOf" srcId="{C8149BA1-A289-4F76-BF1E-7D82B5FB92E0}" destId="{906A333E-3D7C-4774-A5C6-D896182748B9}" srcOrd="0" destOrd="0" presId="urn:microsoft.com/office/officeart/2005/8/layout/hierarchy3"/>
    <dgm:cxn modelId="{9C94581E-3F41-499A-9E0B-D559083D04A5}" srcId="{26E9759C-9769-4D41-A044-EFBBFD68034C}" destId="{72FD2925-B77E-44A4-940E-E08733B694BE}" srcOrd="1" destOrd="0" parTransId="{AA52D724-E9C3-42F2-A49F-ECC8C3C2533D}" sibTransId="{CFE75353-85EE-40E0-B477-B88175F40825}"/>
    <dgm:cxn modelId="{E26CD919-EDAD-4F05-8E49-FB39FE288D92}" type="presOf" srcId="{1989DE54-F59B-428E-B505-FDA54350A96C}" destId="{62E835F3-B221-45BE-A64D-8DAC0CD6AEF1}" srcOrd="0" destOrd="0" presId="urn:microsoft.com/office/officeart/2005/8/layout/hierarchy3"/>
    <dgm:cxn modelId="{C47FDA68-CA2E-47AF-AD2C-53EF764555C3}" type="presOf" srcId="{C4AF8E85-BE9C-439A-9D5C-2951DCA2957B}" destId="{04E6DFE9-4B58-43C3-825D-5D8E04D7FBD3}" srcOrd="0" destOrd="0" presId="urn:microsoft.com/office/officeart/2005/8/layout/hierarchy3"/>
    <dgm:cxn modelId="{A3CE3E97-B6E1-4587-A0BC-399F3CEC41CA}" type="presOf" srcId="{DC2872EA-50DD-4E45-9EC7-E20F791DC4E9}" destId="{CC458FED-4766-4CA7-B15A-2F9AEDE6A5DB}" srcOrd="0" destOrd="0" presId="urn:microsoft.com/office/officeart/2005/8/layout/hierarchy3"/>
    <dgm:cxn modelId="{26EE4D09-9CDE-40AA-BEB8-255F2D041218}" type="presOf" srcId="{40DB2189-02AF-4EF5-8450-A00E4E385415}" destId="{C0A2B2BB-5A21-4979-86A2-3942F323A1D5}" srcOrd="0" destOrd="0" presId="urn:microsoft.com/office/officeart/2005/8/layout/hierarchy3"/>
    <dgm:cxn modelId="{0CC6FD21-15ED-423E-89C1-203D9A57EDAF}" type="presOf" srcId="{26E9759C-9769-4D41-A044-EFBBFD68034C}" destId="{AE17AFEE-0CB7-45FC-940A-204D892440D0}" srcOrd="0" destOrd="0" presId="urn:microsoft.com/office/officeart/2005/8/layout/hierarchy3"/>
    <dgm:cxn modelId="{33064CEC-1B2D-4D5F-848C-B6F2EAAD4AB1}" srcId="{26E9759C-9769-4D41-A044-EFBBFD68034C}" destId="{C4AF8E85-BE9C-439A-9D5C-2951DCA2957B}" srcOrd="0" destOrd="0" parTransId="{EAD601DA-D1A3-48F6-897F-A042E6AA696E}" sibTransId="{F9A65C6F-F4C4-4583-8949-B3095EACE6DA}"/>
    <dgm:cxn modelId="{359EE703-67A9-4910-84B7-FD19E8173526}" type="presOf" srcId="{EAD601DA-D1A3-48F6-897F-A042E6AA696E}" destId="{AB2E0317-1D92-4E0A-9384-3000512231B3}" srcOrd="0" destOrd="0" presId="urn:microsoft.com/office/officeart/2005/8/layout/hierarchy3"/>
    <dgm:cxn modelId="{B87BD336-7213-4274-ADF9-02FB7F1FB6FF}" type="presOf" srcId="{AA52D724-E9C3-42F2-A49F-ECC8C3C2533D}" destId="{84E2CB11-B4E9-4BF8-8DF3-65B83FC0609A}" srcOrd="0" destOrd="0" presId="urn:microsoft.com/office/officeart/2005/8/layout/hierarchy3"/>
    <dgm:cxn modelId="{3BEFD09B-F297-4656-BA16-1A69D400EB57}" srcId="{26E9759C-9769-4D41-A044-EFBBFD68034C}" destId="{40DB2189-02AF-4EF5-8450-A00E4E385415}" srcOrd="3" destOrd="0" parTransId="{DC2872EA-50DD-4E45-9EC7-E20F791DC4E9}" sibTransId="{2900ED69-F17A-4FB5-91A1-74CDBAB65BF0}"/>
    <dgm:cxn modelId="{BDFA50EE-EBA7-460E-A915-E1D481D3F7C4}" srcId="{1989DE54-F59B-428E-B505-FDA54350A96C}" destId="{CEA77966-A9A9-43F0-91D8-373C89DBEC0C}" srcOrd="0" destOrd="0" parTransId="{F9007425-C88D-41EC-902D-E09152858E39}" sibTransId="{E254CBFE-C6B9-4E70-8CD1-E10D7ADA2FF1}"/>
    <dgm:cxn modelId="{81471244-007B-4F09-B3B3-15F45230C6ED}" type="presOf" srcId="{26E9759C-9769-4D41-A044-EFBBFD68034C}" destId="{E15630D7-6F92-45A9-AAF9-59DEF8D06F4B}" srcOrd="1" destOrd="0" presId="urn:microsoft.com/office/officeart/2005/8/layout/hierarchy3"/>
    <dgm:cxn modelId="{2CCC8BB5-0C25-4BCC-9B9A-ECFB9D2D7CC2}" type="presOf" srcId="{72FD2925-B77E-44A4-940E-E08733B694BE}" destId="{B090251A-2BD1-4AB9-8F0F-52161EFE99CE}" srcOrd="0" destOrd="0" presId="urn:microsoft.com/office/officeart/2005/8/layout/hierarchy3"/>
    <dgm:cxn modelId="{51E6031C-8F52-4AD9-AEC2-7E47C8915211}" type="presOf" srcId="{CEA77966-A9A9-43F0-91D8-373C89DBEC0C}" destId="{EACAFC6C-3575-4299-8925-F47700F34862}" srcOrd="1" destOrd="0" presId="urn:microsoft.com/office/officeart/2005/8/layout/hierarchy3"/>
    <dgm:cxn modelId="{B961E6D5-1FF0-40E8-BA33-2E5429EDB26A}" type="presOf" srcId="{CEA77966-A9A9-43F0-91D8-373C89DBEC0C}" destId="{6C4DC008-8E99-4BBA-8E57-F865A339C1EB}" srcOrd="0" destOrd="0" presId="urn:microsoft.com/office/officeart/2005/8/layout/hierarchy3"/>
    <dgm:cxn modelId="{825E6369-EC09-4669-A20F-606896CC4016}" srcId="{26E9759C-9769-4D41-A044-EFBBFD68034C}" destId="{C8149BA1-A289-4F76-BF1E-7D82B5FB92E0}" srcOrd="2" destOrd="0" parTransId="{FCBCCD1F-6BD1-4607-9651-B93A6AB44279}" sibTransId="{D42C4A91-981D-4515-92EB-4EBB1BF37908}"/>
    <dgm:cxn modelId="{990401AE-CE15-46EB-A6DE-1ED6AAB65F2A}" type="presOf" srcId="{FCBCCD1F-6BD1-4607-9651-B93A6AB44279}" destId="{CE8E915B-907A-4C13-B44B-11631CA0EF46}" srcOrd="0" destOrd="0" presId="urn:microsoft.com/office/officeart/2005/8/layout/hierarchy3"/>
    <dgm:cxn modelId="{A146856B-F175-4E91-975C-FE692B9CD666}" srcId="{1989DE54-F59B-428E-B505-FDA54350A96C}" destId="{26E9759C-9769-4D41-A044-EFBBFD68034C}" srcOrd="1" destOrd="0" parTransId="{E69935C1-E039-49B9-B356-77CC3F0FB1D3}" sibTransId="{99054389-63BF-46C8-AC9A-8F4CBD27C017}"/>
    <dgm:cxn modelId="{E0D728DB-7BFE-41BA-B1F5-462A75845F6E}" type="presParOf" srcId="{62E835F3-B221-45BE-A64D-8DAC0CD6AEF1}" destId="{CCF633E7-4657-4D8B-9998-373D77ACE2F3}" srcOrd="0" destOrd="0" presId="urn:microsoft.com/office/officeart/2005/8/layout/hierarchy3"/>
    <dgm:cxn modelId="{FC5EE89A-0049-49F3-90B5-11A475268403}" type="presParOf" srcId="{CCF633E7-4657-4D8B-9998-373D77ACE2F3}" destId="{C3CF1347-D990-4C6E-A100-DFD3D58F6201}" srcOrd="0" destOrd="0" presId="urn:microsoft.com/office/officeart/2005/8/layout/hierarchy3"/>
    <dgm:cxn modelId="{03F54536-F4B6-43ED-BBDD-111C0ED41947}" type="presParOf" srcId="{C3CF1347-D990-4C6E-A100-DFD3D58F6201}" destId="{6C4DC008-8E99-4BBA-8E57-F865A339C1EB}" srcOrd="0" destOrd="0" presId="urn:microsoft.com/office/officeart/2005/8/layout/hierarchy3"/>
    <dgm:cxn modelId="{11D78570-9766-4F51-B41F-F65291F60B99}" type="presParOf" srcId="{C3CF1347-D990-4C6E-A100-DFD3D58F6201}" destId="{EACAFC6C-3575-4299-8925-F47700F34862}" srcOrd="1" destOrd="0" presId="urn:microsoft.com/office/officeart/2005/8/layout/hierarchy3"/>
    <dgm:cxn modelId="{D01D57B1-E319-4D7C-B020-981A9B49C332}" type="presParOf" srcId="{CCF633E7-4657-4D8B-9998-373D77ACE2F3}" destId="{7C49F6D6-044F-40E2-8C7D-4F8009292706}" srcOrd="1" destOrd="0" presId="urn:microsoft.com/office/officeart/2005/8/layout/hierarchy3"/>
    <dgm:cxn modelId="{3418EB78-16BE-49E2-A6C4-0ACAB1C43417}" type="presParOf" srcId="{62E835F3-B221-45BE-A64D-8DAC0CD6AEF1}" destId="{E3B93FA0-8F46-4F0B-8C23-F48CF9CCEB7E}" srcOrd="1" destOrd="0" presId="urn:microsoft.com/office/officeart/2005/8/layout/hierarchy3"/>
    <dgm:cxn modelId="{3C953E3A-1B12-4C01-91B6-DA11FC8413B1}" type="presParOf" srcId="{E3B93FA0-8F46-4F0B-8C23-F48CF9CCEB7E}" destId="{A0E29C8C-28A5-4F9A-AF00-2FB9A6E976C6}" srcOrd="0" destOrd="0" presId="urn:microsoft.com/office/officeart/2005/8/layout/hierarchy3"/>
    <dgm:cxn modelId="{12F70C9A-CC6A-4415-9E86-248D499116E2}" type="presParOf" srcId="{A0E29C8C-28A5-4F9A-AF00-2FB9A6E976C6}" destId="{AE17AFEE-0CB7-45FC-940A-204D892440D0}" srcOrd="0" destOrd="0" presId="urn:microsoft.com/office/officeart/2005/8/layout/hierarchy3"/>
    <dgm:cxn modelId="{2457E9B5-39AD-4DCC-94E0-65F04C58D62D}" type="presParOf" srcId="{A0E29C8C-28A5-4F9A-AF00-2FB9A6E976C6}" destId="{E15630D7-6F92-45A9-AAF9-59DEF8D06F4B}" srcOrd="1" destOrd="0" presId="urn:microsoft.com/office/officeart/2005/8/layout/hierarchy3"/>
    <dgm:cxn modelId="{5FD08B59-3569-4728-990A-66ADA83CD6DC}" type="presParOf" srcId="{E3B93FA0-8F46-4F0B-8C23-F48CF9CCEB7E}" destId="{B690B231-93C3-4E7D-9D71-815D4E899594}" srcOrd="1" destOrd="0" presId="urn:microsoft.com/office/officeart/2005/8/layout/hierarchy3"/>
    <dgm:cxn modelId="{02FF39B4-7FC8-48A8-9936-75EA8F15FEEF}" type="presParOf" srcId="{B690B231-93C3-4E7D-9D71-815D4E899594}" destId="{AB2E0317-1D92-4E0A-9384-3000512231B3}" srcOrd="0" destOrd="0" presId="urn:microsoft.com/office/officeart/2005/8/layout/hierarchy3"/>
    <dgm:cxn modelId="{00DB4884-0560-4C43-8DAE-1FBC030EE4F2}" type="presParOf" srcId="{B690B231-93C3-4E7D-9D71-815D4E899594}" destId="{04E6DFE9-4B58-43C3-825D-5D8E04D7FBD3}" srcOrd="1" destOrd="0" presId="urn:microsoft.com/office/officeart/2005/8/layout/hierarchy3"/>
    <dgm:cxn modelId="{802CAB44-D31D-40D2-AC8E-5B6A657F55EC}" type="presParOf" srcId="{B690B231-93C3-4E7D-9D71-815D4E899594}" destId="{84E2CB11-B4E9-4BF8-8DF3-65B83FC0609A}" srcOrd="2" destOrd="0" presId="urn:microsoft.com/office/officeart/2005/8/layout/hierarchy3"/>
    <dgm:cxn modelId="{D5CDE4CB-F8D9-4ECF-AE4E-F90C24785167}" type="presParOf" srcId="{B690B231-93C3-4E7D-9D71-815D4E899594}" destId="{B090251A-2BD1-4AB9-8F0F-52161EFE99CE}" srcOrd="3" destOrd="0" presId="urn:microsoft.com/office/officeart/2005/8/layout/hierarchy3"/>
    <dgm:cxn modelId="{1B3F9DA7-022D-4B90-9E17-72F622D7AFEF}" type="presParOf" srcId="{B690B231-93C3-4E7D-9D71-815D4E899594}" destId="{CE8E915B-907A-4C13-B44B-11631CA0EF46}" srcOrd="4" destOrd="0" presId="urn:microsoft.com/office/officeart/2005/8/layout/hierarchy3"/>
    <dgm:cxn modelId="{14CA79C7-E8FF-4D1B-A48A-CD0856BC92D1}" type="presParOf" srcId="{B690B231-93C3-4E7D-9D71-815D4E899594}" destId="{906A333E-3D7C-4774-A5C6-D896182748B9}" srcOrd="5" destOrd="0" presId="urn:microsoft.com/office/officeart/2005/8/layout/hierarchy3"/>
    <dgm:cxn modelId="{67323BF7-398B-44AF-9A46-7CDC0698C853}" type="presParOf" srcId="{B690B231-93C3-4E7D-9D71-815D4E899594}" destId="{CC458FED-4766-4CA7-B15A-2F9AEDE6A5DB}" srcOrd="6" destOrd="0" presId="urn:microsoft.com/office/officeart/2005/8/layout/hierarchy3"/>
    <dgm:cxn modelId="{D538C239-B240-480E-A214-D14E02069B8A}" type="presParOf" srcId="{B690B231-93C3-4E7D-9D71-815D4E899594}" destId="{C0A2B2BB-5A21-4979-86A2-3942F323A1D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DC008-8E99-4BBA-8E57-F865A339C1EB}">
      <dsp:nvSpPr>
        <dsp:cNvPr id="0" name=""/>
        <dsp:cNvSpPr/>
      </dsp:nvSpPr>
      <dsp:spPr>
        <a:xfrm>
          <a:off x="1661146" y="496"/>
          <a:ext cx="1354335" cy="67716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>
              <a:solidFill>
                <a:schemeClr val="tx1"/>
              </a:solidFill>
              <a:latin typeface="Calibri" pitchFamily="34" charset="0"/>
            </a:rPr>
            <a:t>Vapor d’água</a:t>
          </a:r>
          <a:endParaRPr lang="pt-BR" sz="20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680980" y="20330"/>
        <a:ext cx="1314667" cy="637499"/>
      </dsp:txXfrm>
    </dsp:sp>
    <dsp:sp modelId="{AE17AFEE-0CB7-45FC-940A-204D892440D0}">
      <dsp:nvSpPr>
        <dsp:cNvPr id="0" name=""/>
        <dsp:cNvSpPr/>
      </dsp:nvSpPr>
      <dsp:spPr>
        <a:xfrm>
          <a:off x="3217887" y="23194"/>
          <a:ext cx="1354335" cy="67716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>
              <a:solidFill>
                <a:schemeClr val="tx1"/>
              </a:solidFill>
              <a:latin typeface="Calibri" pitchFamily="34" charset="0"/>
            </a:rPr>
            <a:t>Energia elétrica</a:t>
          </a:r>
          <a:endParaRPr lang="pt-BR" sz="20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237721" y="43028"/>
        <a:ext cx="1314667" cy="637499"/>
      </dsp:txXfrm>
    </dsp:sp>
    <dsp:sp modelId="{AB2E0317-1D92-4E0A-9384-3000512231B3}">
      <dsp:nvSpPr>
        <dsp:cNvPr id="0" name=""/>
        <dsp:cNvSpPr/>
      </dsp:nvSpPr>
      <dsp:spPr>
        <a:xfrm>
          <a:off x="3353321" y="700362"/>
          <a:ext cx="134837" cy="485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77"/>
              </a:lnTo>
              <a:lnTo>
                <a:pt x="134837" y="4851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6DFE9-4B58-43C3-825D-5D8E04D7FBD3}">
      <dsp:nvSpPr>
        <dsp:cNvPr id="0" name=""/>
        <dsp:cNvSpPr/>
      </dsp:nvSpPr>
      <dsp:spPr>
        <a:xfrm>
          <a:off x="3488159" y="84695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chemeClr val="tx1"/>
              </a:solidFill>
              <a:latin typeface="Calibri" pitchFamily="34" charset="0"/>
            </a:rPr>
            <a:t>Eólica </a:t>
          </a:r>
          <a:endParaRPr lang="pt-BR" sz="1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507993" y="866790"/>
        <a:ext cx="1043800" cy="637499"/>
      </dsp:txXfrm>
    </dsp:sp>
    <dsp:sp modelId="{84E2CB11-B4E9-4BF8-8DF3-65B83FC0609A}">
      <dsp:nvSpPr>
        <dsp:cNvPr id="0" name=""/>
        <dsp:cNvSpPr/>
      </dsp:nvSpPr>
      <dsp:spPr>
        <a:xfrm>
          <a:off x="3353321" y="700362"/>
          <a:ext cx="134837" cy="1331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637"/>
              </a:lnTo>
              <a:lnTo>
                <a:pt x="134837" y="13316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0251A-2BD1-4AB9-8F0F-52161EFE99CE}">
      <dsp:nvSpPr>
        <dsp:cNvPr id="0" name=""/>
        <dsp:cNvSpPr/>
      </dsp:nvSpPr>
      <dsp:spPr>
        <a:xfrm>
          <a:off x="3488159" y="1693416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chemeClr val="tx1"/>
              </a:solidFill>
              <a:latin typeface="Calibri" pitchFamily="34" charset="0"/>
            </a:rPr>
            <a:t>Hidroelétrica </a:t>
          </a:r>
          <a:endParaRPr lang="pt-BR" sz="1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507993" y="1713250"/>
        <a:ext cx="1043800" cy="637499"/>
      </dsp:txXfrm>
    </dsp:sp>
    <dsp:sp modelId="{CE8E915B-907A-4C13-B44B-11631CA0EF46}">
      <dsp:nvSpPr>
        <dsp:cNvPr id="0" name=""/>
        <dsp:cNvSpPr/>
      </dsp:nvSpPr>
      <dsp:spPr>
        <a:xfrm>
          <a:off x="3353321" y="700362"/>
          <a:ext cx="134837" cy="2178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097"/>
              </a:lnTo>
              <a:lnTo>
                <a:pt x="134837" y="21780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A333E-3D7C-4774-A5C6-D896182748B9}">
      <dsp:nvSpPr>
        <dsp:cNvPr id="0" name=""/>
        <dsp:cNvSpPr/>
      </dsp:nvSpPr>
      <dsp:spPr>
        <a:xfrm>
          <a:off x="3488159" y="253987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chemeClr val="tx1"/>
              </a:solidFill>
              <a:latin typeface="Calibri" pitchFamily="34" charset="0"/>
            </a:rPr>
            <a:t>Solar </a:t>
          </a:r>
          <a:endParaRPr lang="pt-BR" sz="1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507993" y="2559709"/>
        <a:ext cx="1043800" cy="637499"/>
      </dsp:txXfrm>
    </dsp:sp>
    <dsp:sp modelId="{CC458FED-4766-4CA7-B15A-2F9AEDE6A5DB}">
      <dsp:nvSpPr>
        <dsp:cNvPr id="0" name=""/>
        <dsp:cNvSpPr/>
      </dsp:nvSpPr>
      <dsp:spPr>
        <a:xfrm>
          <a:off x="3353321" y="700362"/>
          <a:ext cx="134837" cy="302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557"/>
              </a:lnTo>
              <a:lnTo>
                <a:pt x="134837" y="30245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2B2BB-5A21-4979-86A2-3942F323A1D5}">
      <dsp:nvSpPr>
        <dsp:cNvPr id="0" name=""/>
        <dsp:cNvSpPr/>
      </dsp:nvSpPr>
      <dsp:spPr>
        <a:xfrm>
          <a:off x="3488159" y="338633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chemeClr val="tx1"/>
              </a:solidFill>
              <a:latin typeface="Calibri" pitchFamily="34" charset="0"/>
            </a:rPr>
            <a:t>Nuclear </a:t>
          </a:r>
          <a:endParaRPr lang="pt-BR" sz="14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507993" y="3406169"/>
        <a:ext cx="1043800" cy="63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333" y="0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76891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333" y="8876891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6B3E44-8C58-4B34-8EB1-CE3E210DE8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8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0333" y="0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70" y="4438446"/>
            <a:ext cx="5635587" cy="42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76891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0333" y="8876891"/>
            <a:ext cx="3053311" cy="4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21D4D3-0BF8-4C84-95DD-E0180A29A3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834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32"/>
          <a:stretch>
            <a:fillRect/>
          </a:stretch>
        </p:blipFill>
        <p:spPr bwMode="auto">
          <a:xfrm>
            <a:off x="0" y="0"/>
            <a:ext cx="9158734" cy="7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eel.usp.br/cotel/co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91"/>
            <a:ext cx="1187624" cy="717324"/>
          </a:xfrm>
          <a:prstGeom prst="rect">
            <a:avLst/>
          </a:prstGeom>
          <a:noFill/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1216-C520-40EC-B610-2A44E149A38F}" type="datetimeFigureOut">
              <a:rPr lang="pt-BR" smtClean="0"/>
              <a:pPr/>
              <a:t>24/10/2018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C6F0-6396-4392-A1AA-019EDD72D04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8" cstate="print">
            <a:lum bright="10000"/>
          </a:blip>
          <a:srcRect l="232"/>
          <a:stretch>
            <a:fillRect/>
          </a:stretch>
        </p:blipFill>
        <p:spPr bwMode="auto">
          <a:xfrm>
            <a:off x="0" y="0"/>
            <a:ext cx="9158734" cy="7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eel.usp.br/cotel/cotel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56376" y="1191"/>
            <a:ext cx="1187624" cy="7173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epsem.upc.edu/~intercanviadorsdecalor/castella/flash/flash_web_evaporadors/horitzontal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epsem.upc.edu/~intercanviadorsdecalor/castella/flash/flash_web_evaporadors/tubs_horitzontals_calderi.sw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epsem.upc.edu/~intercanviadorsdecalor/castella/flash/flash_web_evaporadors/horitzontal.sw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psem.upc.edu/~intercanviadorsdecalor/castella/flash/flash_web_evaporadors/evaporador_tubs_horitzontals_serie.sw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psem.upc.edu/~intercanviadorsdecalor/castella/flash/flash_web_evaporadors/corrents%20a%20contracorrent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psem.upc.edu/~intercanviadorsdecalor/castella/flash/flash_web_evaporadors/corrents%20mixtes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png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78835" y="980944"/>
            <a:ext cx="5974432" cy="14700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Colégio Técnico de Lorena</a:t>
            </a:r>
            <a:br>
              <a:rPr lang="pt-B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(COTEL)</a:t>
            </a:r>
            <a:endParaRPr lang="pt-B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869682" y="2831490"/>
            <a:ext cx="4460032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Operações Unitárias</a:t>
            </a:r>
          </a:p>
          <a:p>
            <a:pPr lvl="0" algn="ctr" fontAlgn="auto">
              <a:spcAft>
                <a:spcPts val="1200"/>
              </a:spcAft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Evaporadores </a:t>
            </a:r>
            <a:r>
              <a:rPr lang="pt-B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kumimoji="0" lang="pt-BR" sz="3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6093296"/>
            <a:ext cx="735811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0000"/>
                </a:solidFill>
              </a:rPr>
              <a:t>Atenção</a:t>
            </a:r>
            <a:r>
              <a:rPr lang="pt-BR" sz="1400" dirty="0" smtClean="0">
                <a:solidFill>
                  <a:srgbClr val="000000"/>
                </a:solidFill>
              </a:rPr>
              <a:t>: Estas notas destinam-se exclusivamente a servir como roteiro de estudo. Figuras e tabelas de outras fontes foram reproduzidas estritamente com fins didáticos.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95936" y="4651102"/>
            <a:ext cx="45617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pt-BR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Lucrécio Fábio dos Santos</a:t>
            </a:r>
          </a:p>
          <a:p>
            <a:pPr marL="457200" indent="-457200" algn="ctr">
              <a:lnSpc>
                <a:spcPct val="150000"/>
              </a:lnSpc>
            </a:pPr>
            <a:r>
              <a:rPr lang="pt-B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Engenharia Química </a:t>
            </a:r>
          </a:p>
          <a:p>
            <a:pPr marL="457200" indent="-457200" algn="ctr">
              <a:lnSpc>
                <a:spcPct val="150000"/>
              </a:lnSpc>
            </a:pPr>
            <a:r>
              <a:rPr lang="pt-B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LOQ/EEL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5365"/>
          <a:stretch/>
        </p:blipFill>
        <p:spPr bwMode="auto">
          <a:xfrm>
            <a:off x="478988" y="1916832"/>
            <a:ext cx="2795360" cy="34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7139"/>
          <a:stretch>
            <a:fillRect/>
          </a:stretch>
        </p:blipFill>
        <p:spPr bwMode="auto">
          <a:xfrm>
            <a:off x="5148064" y="1264860"/>
            <a:ext cx="351904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0127" y="2118937"/>
            <a:ext cx="464400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>
                <a:latin typeface="+mn-lt"/>
              </a:rPr>
              <a:t>A </a:t>
            </a:r>
            <a:r>
              <a:rPr lang="pt-BR" b="1" dirty="0">
                <a:solidFill>
                  <a:srgbClr val="C00000"/>
                </a:solidFill>
                <a:latin typeface="+mn-lt"/>
              </a:rPr>
              <a:t>regra de </a:t>
            </a:r>
            <a:r>
              <a:rPr lang="pt-BR" b="1" dirty="0" err="1">
                <a:solidFill>
                  <a:srgbClr val="C00000"/>
                </a:solidFill>
                <a:latin typeface="+mn-lt"/>
              </a:rPr>
              <a:t>Dühring</a:t>
            </a:r>
            <a:r>
              <a:rPr lang="pt-B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t-BR" dirty="0">
                <a:latin typeface="+mn-lt"/>
              </a:rPr>
              <a:t>estabelece que uma relação linear existe entre as temperaturas nas quais duas soluções apresentam a mesma pressão de </a:t>
            </a:r>
            <a:r>
              <a:rPr lang="pt-BR" dirty="0" smtClean="0">
                <a:latin typeface="+mn-lt"/>
              </a:rPr>
              <a:t>vapor.</a:t>
            </a:r>
          </a:p>
          <a:p>
            <a:pPr algn="just">
              <a:spcAft>
                <a:spcPts val="600"/>
              </a:spcAft>
            </a:pPr>
            <a:r>
              <a:rPr lang="pt-BR" dirty="0" smtClean="0">
                <a:latin typeface="+mn-lt"/>
              </a:rPr>
              <a:t>A </a:t>
            </a:r>
            <a:r>
              <a:rPr lang="pt-BR" dirty="0">
                <a:latin typeface="+mn-lt"/>
              </a:rPr>
              <a:t>regra é frequentemente usada para comparar um líquido puro e uma solução em dada concentração.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1388" y="5301208"/>
            <a:ext cx="8460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+mn-lt"/>
              </a:rPr>
              <a:t>Gráfico de </a:t>
            </a:r>
            <a:r>
              <a:rPr lang="pt-BR" b="1" dirty="0" err="1">
                <a:solidFill>
                  <a:srgbClr val="C00000"/>
                </a:solidFill>
                <a:latin typeface="+mn-lt"/>
              </a:rPr>
              <a:t>Dühring</a:t>
            </a:r>
            <a:r>
              <a:rPr lang="pt-BR" dirty="0">
                <a:latin typeface="+mn-lt"/>
              </a:rPr>
              <a:t> é uma </a:t>
            </a:r>
            <a:r>
              <a:rPr lang="pt-BR" b="1" dirty="0">
                <a:solidFill>
                  <a:srgbClr val="0000CC"/>
                </a:solidFill>
                <a:latin typeface="+mn-lt"/>
              </a:rPr>
              <a:t>representação </a:t>
            </a:r>
            <a:r>
              <a:rPr lang="pt-BR" b="1" dirty="0" smtClean="0">
                <a:solidFill>
                  <a:srgbClr val="0000CC"/>
                </a:solidFill>
                <a:latin typeface="+mn-lt"/>
              </a:rPr>
              <a:t>gráfica </a:t>
            </a:r>
            <a:r>
              <a:rPr lang="pt-BR" dirty="0" smtClean="0">
                <a:latin typeface="+mn-lt"/>
              </a:rPr>
              <a:t>de </a:t>
            </a:r>
            <a:r>
              <a:rPr lang="pt-BR" dirty="0">
                <a:latin typeface="+mn-lt"/>
              </a:rPr>
              <a:t>tal relação, tipicamente com </a:t>
            </a:r>
            <a:r>
              <a:rPr lang="pt-BR" dirty="0" smtClean="0">
                <a:latin typeface="+mn-lt"/>
              </a:rPr>
              <a:t>o </a:t>
            </a:r>
            <a:r>
              <a:rPr lang="pt-BR" b="1" dirty="0" smtClean="0">
                <a:solidFill>
                  <a:srgbClr val="0000CC"/>
                </a:solidFill>
                <a:latin typeface="+mn-lt"/>
              </a:rPr>
              <a:t>ponto de ebulição </a:t>
            </a:r>
            <a:r>
              <a:rPr lang="pt-BR" dirty="0" smtClean="0">
                <a:latin typeface="+mn-lt"/>
              </a:rPr>
              <a:t>do </a:t>
            </a:r>
            <a:r>
              <a:rPr lang="pt-BR" dirty="0">
                <a:latin typeface="+mn-lt"/>
              </a:rPr>
              <a:t>líquido puro ao longo do eixo </a:t>
            </a:r>
            <a:r>
              <a:rPr lang="pt-BR" i="1" dirty="0">
                <a:latin typeface="+mn-lt"/>
              </a:rPr>
              <a:t>x</a:t>
            </a:r>
            <a:r>
              <a:rPr lang="pt-BR" dirty="0">
                <a:latin typeface="+mn-lt"/>
              </a:rPr>
              <a:t> e o ponto de ebulição da mistura ao longo do eixo </a:t>
            </a:r>
            <a:r>
              <a:rPr lang="pt-BR" i="1" dirty="0">
                <a:latin typeface="+mn-lt"/>
              </a:rPr>
              <a:t>y</a:t>
            </a:r>
            <a:r>
              <a:rPr lang="pt-BR" dirty="0">
                <a:latin typeface="+mn-lt"/>
              </a:rPr>
              <a:t>; cada linha do gráfico representa uma concentração constante.</a:t>
            </a:r>
          </a:p>
        </p:txBody>
      </p:sp>
    </p:spTree>
    <p:extLst>
      <p:ext uri="{BB962C8B-B14F-4D97-AF65-F5344CB8AC3E}">
        <p14:creationId xmlns:p14="http://schemas.microsoft.com/office/powerpoint/2010/main" val="20506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358063" y="142875"/>
            <a:ext cx="1785937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39552" y="1357298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Diagrama Entalpia-Composição</a:t>
            </a:r>
            <a:endParaRPr lang="pt-B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2276872"/>
            <a:ext cx="8072494" cy="214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Mostra a entalpia relativa de uma mistura em função de sua composição, a uma dada pressão.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Como o efeito da pressão sobre a entalpia é muito pequeno, pode-se utilizar o diagrama para 1 </a:t>
            </a:r>
            <a:r>
              <a:rPr lang="pt-BR" sz="2200" dirty="0" err="1" smtClean="0">
                <a:solidFill>
                  <a:srgbClr val="000000"/>
                </a:solidFill>
                <a:latin typeface="Calibri" pitchFamily="34" charset="0"/>
              </a:rPr>
              <a:t>atm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 em qualquer pressão.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358063" y="142875"/>
            <a:ext cx="1785937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516"/>
          <a:stretch>
            <a:fillRect/>
          </a:stretch>
        </p:blipFill>
        <p:spPr bwMode="auto">
          <a:xfrm>
            <a:off x="4000496" y="1088395"/>
            <a:ext cx="5000660" cy="562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83592" y="1088395"/>
            <a:ext cx="3363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Diagrama</a:t>
            </a:r>
          </a:p>
          <a:p>
            <a:pPr algn="ctr"/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Entalpia-Composição</a:t>
            </a:r>
            <a:endParaRPr lang="pt-BR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6798" y="2848069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Para o </a:t>
            </a:r>
            <a:r>
              <a:rPr lang="pt-BR" sz="2200" dirty="0" err="1" smtClean="0">
                <a:solidFill>
                  <a:srgbClr val="000000"/>
                </a:solidFill>
                <a:latin typeface="Calibri" pitchFamily="34" charset="0"/>
              </a:rPr>
              <a:t>NaOH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3905761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Exemplo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algn="just"/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Uma solução a 50% de </a:t>
            </a:r>
            <a:r>
              <a:rPr lang="pt-BR" sz="2000" i="1" dirty="0" err="1" smtClean="0">
                <a:solidFill>
                  <a:srgbClr val="000000"/>
                </a:solidFill>
                <a:latin typeface="Calibri" pitchFamily="34" charset="0"/>
              </a:rPr>
              <a:t>NaOH</a:t>
            </a:r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, a 200</a:t>
            </a:r>
            <a:r>
              <a:rPr lang="pt-BR" sz="2000" i="1" baseline="30000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F, sua entalpia será de 225BTU/</a:t>
            </a:r>
            <a:r>
              <a:rPr lang="pt-BR" sz="2000" i="1" dirty="0" err="1" smtClean="0">
                <a:solidFill>
                  <a:srgbClr val="000000"/>
                </a:solidFill>
                <a:latin typeface="Calibri" pitchFamily="34" charset="0"/>
              </a:rPr>
              <a:t>lb</a:t>
            </a:r>
            <a:endParaRPr lang="pt-B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752042" y="4115220"/>
            <a:ext cx="3265546" cy="2314970"/>
            <a:chOff x="3752042" y="4115220"/>
            <a:chExt cx="3265546" cy="2314970"/>
          </a:xfrm>
        </p:grpSpPr>
        <p:cxnSp>
          <p:nvCxnSpPr>
            <p:cNvPr id="18" name="Conector reto 17"/>
            <p:cNvCxnSpPr/>
            <p:nvPr/>
          </p:nvCxnSpPr>
          <p:spPr>
            <a:xfrm rot="5400000">
              <a:off x="5945224" y="5357826"/>
              <a:ext cx="214314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 rot="10800000">
              <a:off x="4588892" y="4286256"/>
              <a:ext cx="241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20"/>
            <p:cNvSpPr/>
            <p:nvPr/>
          </p:nvSpPr>
          <p:spPr>
            <a:xfrm>
              <a:off x="3752042" y="4115220"/>
              <a:ext cx="9040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i="1" dirty="0" smtClean="0">
                  <a:solidFill>
                    <a:srgbClr val="FF0000"/>
                  </a:solidFill>
                  <a:latin typeface="Calibri" pitchFamily="34" charset="0"/>
                </a:rPr>
                <a:t>225 BTU/</a:t>
              </a:r>
              <a:r>
                <a:rPr lang="pt-BR" sz="1200" b="1" i="1" dirty="0" err="1" smtClean="0">
                  <a:solidFill>
                    <a:srgbClr val="FF0000"/>
                  </a:solidFill>
                  <a:latin typeface="Calibri" pitchFamily="34" charset="0"/>
                </a:rPr>
                <a:t>lb</a:t>
              </a:r>
              <a:endParaRPr lang="pt-BR" sz="1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7158" y="2564904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E a diferença entre </a:t>
            </a:r>
            <a:r>
              <a:rPr lang="pt-BR" sz="2400" b="1" dirty="0" smtClean="0">
                <a:solidFill>
                  <a:srgbClr val="0000CC"/>
                </a:solidFill>
                <a:latin typeface="Calibri" pitchFamily="34" charset="0"/>
              </a:rPr>
              <a:t>evaporação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pt-BR" sz="2400" b="1" dirty="0" smtClean="0">
                <a:solidFill>
                  <a:srgbClr val="0000CC"/>
                </a:solidFill>
                <a:latin typeface="Calibri" pitchFamily="34" charset="0"/>
              </a:rPr>
              <a:t>destilação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3088187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Na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destilação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, o soluto pode ser volátil. Assim, a fração de solvente na corrente gasosa não é de 100%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58" y="464344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cristalização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 pode ser realizada de várias maneiras, dentre elas:</a:t>
            </a:r>
          </a:p>
          <a:p>
            <a:pPr marL="522288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Alterando a temperatura da solução para diminuir a solubilidade do sólido dissolvido; e</a:t>
            </a:r>
          </a:p>
          <a:p>
            <a:pPr marL="522288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Evaporando o solvente até que a solução chegue ao ponto de saturação e os cristais comecem a se formar. 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7158" y="400050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Há, ainda, uma diferença entre </a:t>
            </a:r>
            <a:r>
              <a:rPr lang="pt-BR" sz="2400" b="1" dirty="0" smtClean="0">
                <a:solidFill>
                  <a:srgbClr val="0000CC"/>
                </a:solidFill>
                <a:latin typeface="Calibri" pitchFamily="34" charset="0"/>
              </a:rPr>
              <a:t>evaporação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pt-BR" sz="2400" b="1" dirty="0" smtClean="0">
                <a:solidFill>
                  <a:srgbClr val="0000CC"/>
                </a:solidFill>
                <a:latin typeface="Calibri" pitchFamily="34" charset="0"/>
              </a:rPr>
              <a:t>cristalização</a:t>
            </a:r>
            <a:endParaRPr lang="pt-BR" sz="24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7158" y="980728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Qual a diferença entre </a:t>
            </a:r>
            <a:r>
              <a:rPr lang="pt-BR" sz="2400" b="1" dirty="0" smtClean="0">
                <a:solidFill>
                  <a:srgbClr val="0000CC"/>
                </a:solidFill>
                <a:latin typeface="Calibri" pitchFamily="34" charset="0"/>
              </a:rPr>
              <a:t>evaporação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pt-BR" sz="2400" b="1" dirty="0" smtClean="0">
                <a:solidFill>
                  <a:srgbClr val="0000CC"/>
                </a:solidFill>
                <a:latin typeface="Calibri" pitchFamily="34" charset="0"/>
              </a:rPr>
              <a:t>secagem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57158" y="1645309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Na evaporação, ao término da operação, obtém-se um produto líquido concentrado, e na secagem tem-se um produto sólido.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22" name="Picture 2" descr="PRODUÇÃO DE AÇÚCAR - CRISTALIZ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57694"/>
            <a:ext cx="3024000" cy="228406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28596" y="1148551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Quando se utiliza o segundo método, a evaporação e a cristalização são basicamente o mesmo processo, mas diferem na finalidade da operação. 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4714884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Exemplo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Cristalização do açúcar, operação realizada em um equipamento chamado cristalizador.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596" y="2857496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Na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cristalização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, evapora-se o solvente até que a solução fique saturada e, consequentemente, o soluto cristalize, enquanto que na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evaporação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 ocorre apenas a concentração da solução sem que se atinja o ponto de saturação. </a:t>
            </a:r>
            <a:endParaRPr lang="pt-BR" sz="2000" dirty="0"/>
          </a:p>
        </p:txBody>
      </p:sp>
      <p:sp>
        <p:nvSpPr>
          <p:cNvPr id="10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1520" y="889556"/>
            <a:ext cx="229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Evaporadores</a:t>
            </a:r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5720" y="1569353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Os evaporadores são classificados em dois grandes grupos: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58" y="2214554"/>
            <a:ext cx="45042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1. Evaporadores de tubos horizontais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2786058"/>
            <a:ext cx="45720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Esta denominação se dá porque os tubos estão dispostos horizontalmente. </a:t>
            </a:r>
          </a:p>
          <a:p>
            <a:pPr lvl="0" algn="just"/>
            <a:endParaRPr lang="pt-BR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fluido de aquecimento é vapor d’água saturado, que cede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calor de condensação  e sai como condensado (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gua), na mesma temperatura  e pressão de entrada.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28596" y="5812713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Características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Podem ser confeccionados em chapa de aço ou ferro, com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um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diâmetro em torno de 2 metros e altura de 3 metros. O diâmetro dos tubos pode variar de 2 a 3 centímetros.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929190" y="2143116"/>
            <a:ext cx="4000528" cy="3547129"/>
            <a:chOff x="4929190" y="2143116"/>
            <a:chExt cx="4000528" cy="3547129"/>
          </a:xfrm>
        </p:grpSpPr>
        <p:pic>
          <p:nvPicPr>
            <p:cNvPr id="7" name="Imagem 6" descr="Evaporador de tubs horitzontals">
              <a:hlinkClick r:id="rId2"/>
            </p:cNvPr>
            <p:cNvPicPr/>
            <p:nvPr/>
          </p:nvPicPr>
          <p:blipFill>
            <a:blip r:embed="rId3"/>
            <a:srcRect l="8525" t="9766"/>
            <a:stretch>
              <a:fillRect/>
            </a:stretch>
          </p:blipFill>
          <p:spPr bwMode="auto">
            <a:xfrm>
              <a:off x="5097178" y="2143116"/>
              <a:ext cx="3832540" cy="330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4929190" y="5413246"/>
              <a:ext cx="40005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Corte esquemático de um evaporador de tubos horizontais</a:t>
              </a:r>
              <a:endParaRPr lang="pt-BR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61" grpId="0"/>
      <p:bldP spid="40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4" name="Imagem 3" descr="Tubs horitzontals calderí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189730" cy="30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2143116"/>
            <a:ext cx="43577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Neste outro modelo, o vapor passa  por dentro dos tubos e, ao ceder calor para o líquido, externo aos tubos, se condensa. 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5357826"/>
            <a:ext cx="6643734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Vapor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  - dentro dos tubos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Solução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 – no exterior dos tubos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29190" y="4866513"/>
            <a:ext cx="4000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Corte esquemático de um evaporador de tubos horizontais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28596" y="1214422"/>
            <a:ext cx="80422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2. Evaporadores de tubos verticais: tipo tubos curtos e tipo cesta </a:t>
            </a:r>
            <a:endParaRPr lang="pt-BR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 denominam assim porque os tubos estão dispostos verticalmente no interior do equipamento.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301674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Constituem um avanço sobre os evaporadores de tubos horizontais. 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29190" y="609329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Corte esquemático de um evaporador de tubos verticais – tipo tubos curtos</a:t>
            </a:r>
            <a:endParaRPr lang="pt-BR" sz="1400" dirty="0"/>
          </a:p>
        </p:txBody>
      </p:sp>
      <p:pic>
        <p:nvPicPr>
          <p:cNvPr id="10" name="Picture 4" descr="http://www.epsem.upc.edu/evaporacio/img/evapsnslletra/evap3.png"/>
          <p:cNvPicPr>
            <a:picLocks noChangeAspect="1" noChangeArrowheads="1"/>
          </p:cNvPicPr>
          <p:nvPr/>
        </p:nvPicPr>
        <p:blipFill>
          <a:blip r:embed="rId2"/>
          <a:srcRect l="15707" r="3141" b="3571"/>
          <a:stretch>
            <a:fillRect/>
          </a:stretch>
        </p:blipFill>
        <p:spPr bwMode="auto">
          <a:xfrm>
            <a:off x="5148064" y="2276872"/>
            <a:ext cx="3708000" cy="376781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428596" y="42862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Nos dois tipos (tubos curtos e cesta), a solução ferve no interior dos tubos verticais e o fluido aquecedor, em geral o vapor, fica numa câmara de vapor através da qual passam os tubos.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18</a:t>
            </a:fld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4786314" y="2000240"/>
            <a:ext cx="4286280" cy="4379743"/>
            <a:chOff x="4786314" y="2000240"/>
            <a:chExt cx="4286280" cy="4379743"/>
          </a:xfrm>
        </p:grpSpPr>
        <p:sp>
          <p:nvSpPr>
            <p:cNvPr id="5" name="Retângulo 4"/>
            <p:cNvSpPr/>
            <p:nvPr/>
          </p:nvSpPr>
          <p:spPr>
            <a:xfrm>
              <a:off x="4786314" y="6072206"/>
              <a:ext cx="40005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Corte esquemático de um evaporador tipo cesta</a:t>
              </a:r>
              <a:endParaRPr lang="pt-BR" sz="1400" dirty="0"/>
            </a:p>
          </p:txBody>
        </p:sp>
        <p:pic>
          <p:nvPicPr>
            <p:cNvPr id="49158" name="Picture 6" descr="http://www.epsem.upc.edu/evaporacio/img/evapsnslletra/evap4.png"/>
            <p:cNvPicPr>
              <a:picLocks noChangeAspect="1" noChangeArrowheads="1"/>
            </p:cNvPicPr>
            <p:nvPr/>
          </p:nvPicPr>
          <p:blipFill>
            <a:blip r:embed="rId2"/>
            <a:srcRect l="8347"/>
            <a:stretch>
              <a:fillRect/>
            </a:stretch>
          </p:blipFill>
          <p:spPr bwMode="auto">
            <a:xfrm>
              <a:off x="4954234" y="2000240"/>
              <a:ext cx="4118360" cy="4071929"/>
            </a:xfrm>
            <a:prstGeom prst="rect">
              <a:avLst/>
            </a:prstGeom>
            <a:noFill/>
          </p:spPr>
        </p:pic>
      </p:grpSp>
      <p:sp>
        <p:nvSpPr>
          <p:cNvPr id="9" name="Retângulo 8"/>
          <p:cNvSpPr/>
          <p:nvPr/>
        </p:nvSpPr>
        <p:spPr>
          <a:xfrm>
            <a:off x="285720" y="21558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O tipo cesta é um evaporador de tubos verticais, em que o fundo tem uma forma cônica. Este tipo de evaporador é utilizado quando o objetivo é remover todo o solvente a partir da solução diluída para se obter cristais. </a:t>
            </a:r>
          </a:p>
          <a:p>
            <a:pPr algn="just"/>
            <a:endParaRPr lang="pt-BR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Este equipamento também é referido como cristalizador. A forma cônica do fundo é o coletar de cristais. O elemento de aquecimento é um corpo compacto, que pode ser removido para limpeza do evaporador.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0520" y="142873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Evaporador tipo cesta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37890" name="Picture 2" descr="http://www.gea-niro.com.mx/images/what_we_supply/evaporador_forzada_salmu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80"/>
            <a:ext cx="1905000" cy="2247901"/>
          </a:xfrm>
          <a:prstGeom prst="rect">
            <a:avLst/>
          </a:prstGeom>
          <a:noFill/>
        </p:spPr>
      </p:pic>
      <p:pic>
        <p:nvPicPr>
          <p:cNvPr id="37892" name="Picture 4" descr="http://www.cescage.com.br/ead/adm/shared/fotos/f95ddad508f27a521341f41c9a9186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36912"/>
            <a:ext cx="4418436" cy="372998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63396" y="1214422"/>
            <a:ext cx="5180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Evaporador de circulação forçada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500034" y="1785926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Possui bomba de circulação. O líquido que entra no evaporador se evapora rapidamente, devido à diferença de pressão entre a parte interior e exterior do tubo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14348" y="6433591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Esquema  de um evaporador de circulação forçada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75656" y="2069559"/>
            <a:ext cx="2486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Evaporadores </a:t>
            </a:r>
            <a:endParaRPr lang="pt-BR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http://www.haarslev.com.br/pt/images/evaporadore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437112" cy="3024000"/>
          </a:xfrm>
          <a:prstGeom prst="rect">
            <a:avLst/>
          </a:prstGeom>
          <a:noFill/>
        </p:spPr>
      </p:pic>
      <p:pic>
        <p:nvPicPr>
          <p:cNvPr id="2052" name="Picture 4" descr="Evaporadores múltiple efec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3996000" cy="2997000"/>
          </a:xfrm>
          <a:prstGeom prst="rect">
            <a:avLst/>
          </a:prstGeom>
          <a:noFill/>
        </p:spPr>
      </p:pic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1023119"/>
            <a:ext cx="2361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Introdução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28596" y="1285860"/>
            <a:ext cx="3750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Operação dos evaporadores</a:t>
            </a:r>
            <a:endParaRPr lang="pt-B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1988840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a) Simples efeito </a:t>
            </a:r>
            <a:endParaRPr lang="pt-B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2732727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</a:rPr>
              <a:t>Este é o processo onde se utiliza somente 1 evaporador, o vapor procedente do líquido em ebulição é condensado e descartado. Este método recebe o nome de evaporação.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9" name="Imagem 8" descr="Evaporador de tubs horitzontals">
            <a:hlinkClick r:id="rId2"/>
          </p:cNvPr>
          <p:cNvPicPr/>
          <p:nvPr/>
        </p:nvPicPr>
        <p:blipFill>
          <a:blip r:embed="rId3"/>
          <a:srcRect l="8525" t="9766"/>
          <a:stretch>
            <a:fillRect/>
          </a:stretch>
        </p:blipFill>
        <p:spPr bwMode="auto">
          <a:xfrm>
            <a:off x="5286380" y="3643314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28596" y="1285860"/>
            <a:ext cx="22876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b) Múltiplo efeito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2000240"/>
            <a:ext cx="8215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A evaporação por múltiplos efeitos é um processo composto por um conjunto de evaporadores, em que o 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primeiro efeito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 é o primeiro evaporador e assim por diante. 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3786190"/>
            <a:ext cx="80010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Neste sistema, o evaporado de um efeito é utilizado como fluido de aquecimento no próximo efeito, como mostrado a seguir. Essa operação recebe o nome de 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duplo efeito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. Ao utilizar uma série de evaporadores o processo recebe o nome de 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evaporação de múltiplo efeito</a:t>
            </a:r>
            <a:r>
              <a:rPr lang="pt-BR" sz="2200" i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28596" y="1052736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Métodos de alimentação dos evaporadores de múltiples efeitos</a:t>
            </a:r>
            <a:endParaRPr lang="pt-BR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1628800"/>
            <a:ext cx="828680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Alimentação concorrente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alimentação entra  no primeiro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efeito  e segue o mesmo sentido de circulação  do evaporado, saindo 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produto no último efeito. O líquido circula no sentido das pressões decrescentes e  não é necessário aplicar nenhuma energia auxiliar para que o líquido passe de um efeito para outro.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Imagem 6" descr="Evaporador múltiple efect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876"/>
            <a:ext cx="59293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928662" y="6000768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Esquema de evaporador de múltiplo efeito  em concorrente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330684"/>
            <a:ext cx="84296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Alimentação em contracorrente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líquido a evaporar entra no último efeito e sai concentrado no primeiro. Neste caso, líquido circula em sentido de pressões crescentes  e isto requer o uso de bombas em cada efeito para bombear a solução concentrada de um efeito ao seguinte 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42910" y="3357562"/>
            <a:ext cx="7881982" cy="2571768"/>
            <a:chOff x="642910" y="3357562"/>
            <a:chExt cx="7881982" cy="2571768"/>
          </a:xfrm>
        </p:grpSpPr>
        <p:pic>
          <p:nvPicPr>
            <p:cNvPr id="6" name="Imagem 5" descr="Alimentació a contracorrent">
              <a:hlinkClick r:id="rId2"/>
            </p:cNvPr>
            <p:cNvPicPr/>
            <p:nvPr/>
          </p:nvPicPr>
          <p:blipFill>
            <a:blip r:embed="rId3"/>
            <a:srcRect b="21739"/>
            <a:stretch>
              <a:fillRect/>
            </a:stretch>
          </p:blipFill>
          <p:spPr bwMode="auto">
            <a:xfrm>
              <a:off x="642910" y="3357562"/>
              <a:ext cx="6215106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00892" y="4357694"/>
              <a:ext cx="15240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tângulo 6"/>
          <p:cNvSpPr/>
          <p:nvPr/>
        </p:nvSpPr>
        <p:spPr>
          <a:xfrm>
            <a:off x="928662" y="6000768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Esquema de evaporador de múltiplo efeito  em contracorrente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71472" y="1714488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Quando uma parte de alimentação do sistema é direta e a outra parte é contracorrente. Este sistema é útil quando se tem soluções muito viscosos. Nela a alimentação da solução diluída é feita em um estágio do meio da linha e a solução segue para os efeitos posteriores e depois volta para os iniciais. Assim, o número de bombas é menor.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357290" y="3571876"/>
            <a:ext cx="6734213" cy="2500330"/>
            <a:chOff x="1643042" y="4000504"/>
            <a:chExt cx="6734213" cy="2500330"/>
          </a:xfrm>
        </p:grpSpPr>
        <p:pic>
          <p:nvPicPr>
            <p:cNvPr id="4" name="Imagem 3" descr="Alimentació mixta">
              <a:hlinkClick r:id="rId2"/>
            </p:cNvPr>
            <p:cNvPicPr/>
            <p:nvPr/>
          </p:nvPicPr>
          <p:blipFill>
            <a:blip r:embed="rId3"/>
            <a:srcRect b="23832"/>
            <a:stretch>
              <a:fillRect/>
            </a:stretch>
          </p:blipFill>
          <p:spPr bwMode="auto">
            <a:xfrm>
              <a:off x="1643042" y="4000504"/>
              <a:ext cx="5189878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2330" y="4929198"/>
              <a:ext cx="13049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tângulo 6"/>
          <p:cNvSpPr/>
          <p:nvPr/>
        </p:nvSpPr>
        <p:spPr>
          <a:xfrm>
            <a:off x="571472" y="1142984"/>
            <a:ext cx="2162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Alimentação mista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1357290" y="6072206"/>
            <a:ext cx="5072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Esquema de evaporador de múltiplo efeito misto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57158" y="103235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Rendimento dos evaporadores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1857364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As principais medidas do rendimento de evaporadores tubulares são a 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capacidade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 e a 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economia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2976" y="3143248"/>
            <a:ext cx="17491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Capacidade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714612" y="3143248"/>
            <a:ext cx="5857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Massa de vapor por hora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156831" y="3940662"/>
            <a:ext cx="1544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Economia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714612" y="3970535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Massa de água evaporada por massa de vapor alimentada por hora.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28596" y="5214950"/>
            <a:ext cx="81439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 smtClean="0">
                <a:solidFill>
                  <a:srgbClr val="000000"/>
                </a:solidFill>
                <a:latin typeface="Calibri" pitchFamily="34" charset="0"/>
              </a:rPr>
              <a:t>Em um evaporador de simples efeito, a economia é sempre menor que 1; porém, em evaporadores de múltiplo efeito, a economia pode ser consideravelmente maior.</a:t>
            </a:r>
            <a:endParaRPr lang="pt-BR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Espaço Reservado para Número de Slide 2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871DC6F0-6396-4392-A1AA-019EDD72D04E}" type="slidenum">
              <a:rPr lang="pt-BR" sz="1200" smtClean="0"/>
              <a:pPr algn="r"/>
              <a:t>25</a:t>
            </a:fld>
            <a:endParaRPr 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871DC6F0-6396-4392-A1AA-019EDD72D04E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85720" y="836712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  <a:latin typeface="Calibri" pitchFamily="34" charset="0"/>
              </a:rPr>
              <a:t>Evaporador de simples efeito  </a:t>
            </a:r>
            <a:endParaRPr lang="pt-BR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5357818" y="1071546"/>
            <a:ext cx="3122253" cy="3879676"/>
            <a:chOff x="914807" y="1733124"/>
            <a:chExt cx="3122253" cy="3879676"/>
          </a:xfrm>
        </p:grpSpPr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2143116"/>
              <a:ext cx="2383599" cy="246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upo 10"/>
            <p:cNvGrpSpPr/>
            <p:nvPr/>
          </p:nvGrpSpPr>
          <p:grpSpPr>
            <a:xfrm>
              <a:off x="914807" y="2214554"/>
              <a:ext cx="368439" cy="1112230"/>
              <a:chOff x="914807" y="2214554"/>
              <a:chExt cx="368439" cy="111223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928662" y="2214554"/>
                <a:ext cx="354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pt-BR" sz="1600" baseline="-250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928662" y="2488164"/>
                <a:ext cx="279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928662" y="2702478"/>
                <a:ext cx="3353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x</a:t>
                </a:r>
                <a:r>
                  <a:rPr lang="pt-BR" sz="1600" baseline="-250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914807" y="2988230"/>
                <a:ext cx="3465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T</a:t>
                </a:r>
                <a:r>
                  <a:rPr lang="pt-BR" sz="1600" baseline="-25000" dirty="0" smtClean="0">
                    <a:solidFill>
                      <a:srgbClr val="00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928662" y="3643314"/>
              <a:ext cx="456215" cy="983659"/>
              <a:chOff x="928662" y="3843323"/>
              <a:chExt cx="456215" cy="983659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942517" y="3843323"/>
                <a:ext cx="365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V</a:t>
                </a:r>
                <a:r>
                  <a:rPr lang="pt-BR" sz="1600" baseline="-250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o</a:t>
                </a:r>
                <a:endParaRPr lang="pt-BR" sz="1600" baseline="-25000" dirty="0"/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942517" y="4131238"/>
                <a:ext cx="4321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ρ</a:t>
                </a:r>
                <a:r>
                  <a:rPr lang="pt-BR" sz="1600" baseline="-250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Vo</a:t>
                </a:r>
                <a:endParaRPr lang="pt-BR" sz="1600" baseline="-25000" dirty="0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928662" y="4488428"/>
                <a:ext cx="4562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pt-BR" sz="1600" baseline="-250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Vo</a:t>
                </a:r>
                <a:endParaRPr lang="pt-BR" sz="1600" baseline="-25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3152531" y="4629141"/>
              <a:ext cx="418704" cy="983659"/>
              <a:chOff x="928662" y="3843323"/>
              <a:chExt cx="418704" cy="983659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942517" y="3843323"/>
                <a:ext cx="3401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L</a:t>
                </a:r>
                <a:r>
                  <a:rPr lang="pt-BR" sz="1600" baseline="-25000" dirty="0" smtClean="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  <a:endParaRPr lang="pt-BR" sz="1600" baseline="-25000" dirty="0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942517" y="4131238"/>
                <a:ext cx="3994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x</a:t>
                </a:r>
                <a:r>
                  <a:rPr lang="pt-BR" sz="1600" baseline="-25000" dirty="0" smtClean="0">
                    <a:solidFill>
                      <a:srgbClr val="000000"/>
                    </a:solidFill>
                    <a:latin typeface="Calibri" pitchFamily="34" charset="0"/>
                  </a:rPr>
                  <a:t>L1</a:t>
                </a:r>
                <a:endParaRPr lang="pt-BR" sz="1600" baseline="-25000" dirty="0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928662" y="4488428"/>
                <a:ext cx="418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pt-BR" sz="1600" baseline="-25000" dirty="0" smtClean="0">
                    <a:solidFill>
                      <a:srgbClr val="FF0000"/>
                    </a:solidFill>
                    <a:latin typeface="Calibri" pitchFamily="34" charset="0"/>
                  </a:rPr>
                  <a:t>L1</a:t>
                </a:r>
                <a:endParaRPr lang="pt-BR" sz="1600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Retângulo 22"/>
            <p:cNvSpPr/>
            <p:nvPr/>
          </p:nvSpPr>
          <p:spPr>
            <a:xfrm>
              <a:off x="2428860" y="2857496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T’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442715" y="3446731"/>
              <a:ext cx="427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err="1" smtClean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pt-BR" sz="1600" baseline="-25000" dirty="0" err="1" smtClean="0">
                  <a:solidFill>
                    <a:srgbClr val="000000"/>
                  </a:solidFill>
                  <a:latin typeface="Calibri" pitchFamily="34" charset="0"/>
                </a:rPr>
                <a:t>Vo</a:t>
              </a:r>
              <a:endParaRPr lang="pt-BR" sz="1600" baseline="-25000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564856" y="350043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571868" y="3845486"/>
              <a:ext cx="4651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D1</a:t>
              </a:r>
              <a:endParaRPr lang="pt-BR" sz="1600" baseline="-25000" dirty="0"/>
            </a:p>
          </p:txBody>
        </p:sp>
        <p:cxnSp>
          <p:nvCxnSpPr>
            <p:cNvPr id="28" name="Conector reto 27"/>
            <p:cNvCxnSpPr/>
            <p:nvPr/>
          </p:nvCxnSpPr>
          <p:spPr>
            <a:xfrm flipV="1">
              <a:off x="2928926" y="2571744"/>
              <a:ext cx="428628" cy="28575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tângulo 28"/>
            <p:cNvSpPr/>
            <p:nvPr/>
          </p:nvSpPr>
          <p:spPr>
            <a:xfrm>
              <a:off x="3286116" y="2357430"/>
              <a:ext cx="3593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cxnSp>
          <p:nvCxnSpPr>
            <p:cNvPr id="31" name="Conector de seta reta 30"/>
            <p:cNvCxnSpPr/>
            <p:nvPr/>
          </p:nvCxnSpPr>
          <p:spPr>
            <a:xfrm flipV="1">
              <a:off x="2143108" y="3357562"/>
              <a:ext cx="180000" cy="3571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 31"/>
            <p:cNvSpPr/>
            <p:nvPr/>
          </p:nvSpPr>
          <p:spPr>
            <a:xfrm>
              <a:off x="2143108" y="3460586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pt-BR" sz="1600" baseline="-25000" dirty="0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286116" y="1733124"/>
              <a:ext cx="3706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V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293128" y="1988098"/>
              <a:ext cx="5613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FF0000"/>
                  </a:solidFill>
                  <a:latin typeface="Calibri" pitchFamily="34" charset="0"/>
                </a:rPr>
                <a:t>H*</a:t>
              </a:r>
              <a:r>
                <a:rPr lang="pt-BR" sz="1600" baseline="-25000" dirty="0" smtClean="0">
                  <a:solidFill>
                    <a:srgbClr val="FF0000"/>
                  </a:solidFill>
                  <a:latin typeface="Calibri" pitchFamily="34" charset="0"/>
                </a:rPr>
                <a:t>V1</a:t>
              </a:r>
              <a:endParaRPr lang="pt-BR" sz="16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5" name="Tabela 34"/>
          <p:cNvGraphicFramePr>
            <a:graphicFrameLocks noGrp="1"/>
          </p:cNvGraphicFramePr>
          <p:nvPr/>
        </p:nvGraphicFramePr>
        <p:xfrm>
          <a:off x="279698" y="1500174"/>
          <a:ext cx="500668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77"/>
                <a:gridCol w="454300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Vazão mássica de alimentação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r>
                        <a:rPr lang="pt-BR" sz="1400" b="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Vazão mássica de solução concentrada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pt-BR" sz="1400" b="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Vazão mássica de solvente evaporado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pt-BR" sz="1400" b="0" baseline="-25000" dirty="0" err="1" smtClean="0">
                          <a:solidFill>
                            <a:srgbClr val="000000"/>
                          </a:solidFill>
                        </a:rPr>
                        <a:t>o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Vazão mássica do vapor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pt-BR" sz="1400" b="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Vazão mássica do condensado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pt-BR" sz="1400" b="0" baseline="-25000" dirty="0" err="1" smtClean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Concentração de soluto na alimentação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pt-BR" sz="1400" b="0" baseline="-25000" dirty="0" smtClean="0">
                          <a:solidFill>
                            <a:srgbClr val="000000"/>
                          </a:solidFill>
                        </a:rPr>
                        <a:t>L1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Concentração de soluto na solução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</a:rPr>
                        <a:t> concentrada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pt-BR" sz="1400" b="0" baseline="-25000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Temperatura de alimentação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T’</a:t>
                      </a:r>
                      <a:r>
                        <a:rPr lang="pt-BR" sz="1400" b="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Temperatura de equilíbrio solução-vapor (temperatura de ebulição da solução)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pt-BR" sz="1400" b="0" baseline="-25000" dirty="0" err="1" smtClean="0">
                          <a:solidFill>
                            <a:srgbClr val="000000"/>
                          </a:solidFill>
                        </a:rPr>
                        <a:t>Vo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Temperatura de condensação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pt-BR" sz="1400" b="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Pressão de operação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pt-BR" sz="1400" b="0" baseline="-25000" dirty="0" err="1" smtClean="0">
                          <a:solidFill>
                            <a:srgbClr val="000000"/>
                          </a:solidFill>
                        </a:rPr>
                        <a:t>Vo</a:t>
                      </a:r>
                      <a:endParaRPr lang="pt-BR" sz="1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Pressão de alimentação do vapor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 Q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</a:rPr>
                        <a:t>Fluxo de calor</a:t>
                      </a:r>
                      <a:endParaRPr lang="pt-BR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upo 36"/>
          <p:cNvGrpSpPr/>
          <p:nvPr/>
        </p:nvGrpSpPr>
        <p:grpSpPr>
          <a:xfrm>
            <a:off x="5286858" y="4554635"/>
            <a:ext cx="1213968" cy="2160513"/>
            <a:chOff x="3905674" y="1500174"/>
            <a:chExt cx="1213968" cy="2160513"/>
          </a:xfrm>
        </p:grpSpPr>
        <p:sp>
          <p:nvSpPr>
            <p:cNvPr id="38" name="Retângulo 37"/>
            <p:cNvSpPr/>
            <p:nvPr/>
          </p:nvSpPr>
          <p:spPr>
            <a:xfrm>
              <a:off x="4500562" y="1643050"/>
              <a:ext cx="571504" cy="1857388"/>
            </a:xfrm>
            <a:prstGeom prst="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4500562" y="2816438"/>
              <a:ext cx="571504" cy="684000"/>
            </a:xfrm>
            <a:prstGeom prst="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4572000" y="1928802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Δ</a:t>
              </a:r>
              <a:r>
                <a:rPr lang="pt-BR" b="1" dirty="0" smtClean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endParaRPr lang="pt-BR" dirty="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4500562" y="2928934"/>
              <a:ext cx="61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000000"/>
                  </a:solidFill>
                  <a:latin typeface="Calibri" pitchFamily="34" charset="0"/>
                </a:rPr>
                <a:t>ETE </a:t>
              </a:r>
              <a:endParaRPr lang="pt-BR" dirty="0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4000496" y="2615472"/>
              <a:ext cx="4682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000000"/>
                  </a:solidFill>
                  <a:latin typeface="Calibri" pitchFamily="34" charset="0"/>
                </a:rPr>
                <a:t>T’</a:t>
              </a:r>
              <a:r>
                <a:rPr lang="pt-BR" sz="2000" b="1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dirty="0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4002659" y="3260577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pt-BR" sz="2000" b="1" dirty="0" smtClean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pt-BR" sz="2000" b="1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pt-BR" sz="20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pt-BR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3905674" y="1500174"/>
              <a:ext cx="5534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pt-BR" sz="2000" b="1" dirty="0" err="1" smtClean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pt-BR" sz="2000" b="1" baseline="-25000" dirty="0" err="1" smtClean="0">
                  <a:solidFill>
                    <a:srgbClr val="000000"/>
                  </a:solidFill>
                  <a:latin typeface="Calibri" pitchFamily="34" charset="0"/>
                </a:rPr>
                <a:t>Vo</a:t>
              </a:r>
              <a:r>
                <a:rPr lang="pt-BR" sz="20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pt-BR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" name="Retângulo 44"/>
          <p:cNvSpPr/>
          <p:nvPr/>
        </p:nvSpPr>
        <p:spPr>
          <a:xfrm>
            <a:off x="6715140" y="6000768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ETE = T’</a:t>
            </a:r>
            <a:r>
              <a:rPr lang="pt-BR" sz="2000" b="1" baseline="-25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 – T</a:t>
            </a:r>
            <a:r>
              <a:rPr lang="pt-BR" sz="2000" b="1" baseline="-25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643702" y="5282999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T 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: gradiente de troca de calor</a:t>
            </a:r>
            <a:endParaRPr lang="pt-BR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23528" y="836712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/>
              </a:rPr>
              <a:t> Balanço de massa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51520" y="5668315"/>
            <a:ext cx="5311300" cy="568997"/>
            <a:chOff x="251520" y="5236267"/>
            <a:chExt cx="5311300" cy="568997"/>
          </a:xfrm>
        </p:grpSpPr>
        <p:grpSp>
          <p:nvGrpSpPr>
            <p:cNvPr id="5" name="Grupo 4"/>
            <p:cNvGrpSpPr/>
            <p:nvPr/>
          </p:nvGrpSpPr>
          <p:grpSpPr>
            <a:xfrm>
              <a:off x="251520" y="5236267"/>
              <a:ext cx="4600600" cy="568997"/>
              <a:chOff x="251520" y="4214818"/>
              <a:chExt cx="4600600" cy="568997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251520" y="4214818"/>
                <a:ext cx="328614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2200" dirty="0" smtClean="0">
                    <a:solidFill>
                      <a:srgbClr val="000000"/>
                    </a:solidFill>
                    <a:latin typeface="Calibri" pitchFamily="34" charset="0"/>
                    <a:cs typeface="Times New Roman"/>
                  </a:rPr>
                  <a:t>2) </a:t>
                </a:r>
                <a:r>
                  <a:rPr lang="pt-BR" sz="2200" b="1" dirty="0" smtClean="0">
                    <a:solidFill>
                      <a:srgbClr val="000000"/>
                    </a:solidFill>
                    <a:latin typeface="Calibri" pitchFamily="34" charset="0"/>
                    <a:cs typeface="Times New Roman"/>
                  </a:rPr>
                  <a:t>Câmara de condensação</a:t>
                </a:r>
                <a:endParaRPr lang="pt-BR" sz="2200" b="1" dirty="0">
                  <a:solidFill>
                    <a:srgbClr val="003366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2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095778"/>
                  </p:ext>
                </p:extLst>
              </p:nvPr>
            </p:nvGraphicFramePr>
            <p:xfrm>
              <a:off x="3751982" y="4288515"/>
              <a:ext cx="1100138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31" name="Ecuación" r:id="rId3" imgW="507960" imgH="228600" progId="Equation.3">
                      <p:embed/>
                    </p:oleObj>
                  </mc:Choice>
                  <mc:Fallback>
                    <p:oleObj name="Ecuación" r:id="rId3" imgW="50796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1982" y="4288515"/>
                            <a:ext cx="1100138" cy="495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Retângulo 23"/>
            <p:cNvSpPr/>
            <p:nvPr/>
          </p:nvSpPr>
          <p:spPr>
            <a:xfrm>
              <a:off x="5030302" y="5267044"/>
              <a:ext cx="5325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pt-BR" sz="2000" dirty="0" smtClean="0">
                  <a:solidFill>
                    <a:srgbClr val="000000"/>
                  </a:solidFill>
                  <a:latin typeface="Calibri" pitchFamily="34" charset="0"/>
                </a:rPr>
                <a:t>(3) </a:t>
              </a:r>
              <a:endParaRPr lang="pt-BR" sz="2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7425" y="1481538"/>
            <a:ext cx="2383599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tângulo 45"/>
          <p:cNvSpPr/>
          <p:nvPr/>
        </p:nvSpPr>
        <p:spPr>
          <a:xfrm>
            <a:off x="5562820" y="1695852"/>
            <a:ext cx="279244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endParaRPr lang="pt-BR" sz="1600" baseline="-25000" dirty="0"/>
          </a:p>
        </p:txBody>
      </p:sp>
      <p:sp>
        <p:nvSpPr>
          <p:cNvPr id="47" name="Retângulo 46"/>
          <p:cNvSpPr/>
          <p:nvPr/>
        </p:nvSpPr>
        <p:spPr>
          <a:xfrm>
            <a:off x="5562820" y="1910166"/>
            <a:ext cx="335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pt-BR" sz="1600" baseline="-25000" dirty="0" err="1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endParaRPr lang="pt-BR" sz="1600" baseline="-25000" dirty="0"/>
          </a:p>
        </p:txBody>
      </p:sp>
      <p:sp>
        <p:nvSpPr>
          <p:cNvPr id="42" name="Retângulo 41"/>
          <p:cNvSpPr/>
          <p:nvPr/>
        </p:nvSpPr>
        <p:spPr>
          <a:xfrm>
            <a:off x="5385528" y="2981736"/>
            <a:ext cx="365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pt-BR" sz="1600" baseline="-25000" dirty="0" err="1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endParaRPr lang="pt-BR" sz="1600" baseline="-25000" dirty="0"/>
          </a:p>
        </p:txBody>
      </p:sp>
      <p:sp>
        <p:nvSpPr>
          <p:cNvPr id="39" name="Retângulo 38"/>
          <p:cNvSpPr/>
          <p:nvPr/>
        </p:nvSpPr>
        <p:spPr>
          <a:xfrm>
            <a:off x="7609397" y="3967563"/>
            <a:ext cx="340158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pt-BR" sz="1600" baseline="-25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pt-BR" sz="1600" baseline="-25000" dirty="0"/>
          </a:p>
        </p:txBody>
      </p:sp>
      <p:sp>
        <p:nvSpPr>
          <p:cNvPr id="40" name="Retângulo 39"/>
          <p:cNvSpPr/>
          <p:nvPr/>
        </p:nvSpPr>
        <p:spPr>
          <a:xfrm>
            <a:off x="7609397" y="4255478"/>
            <a:ext cx="399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pt-BR" sz="1600" baseline="-25000" dirty="0" smtClean="0">
                <a:solidFill>
                  <a:srgbClr val="000000"/>
                </a:solidFill>
                <a:latin typeface="Calibri" pitchFamily="34" charset="0"/>
              </a:rPr>
              <a:t>L1</a:t>
            </a:r>
            <a:endParaRPr lang="pt-BR" sz="1600" baseline="-25000" dirty="0"/>
          </a:p>
        </p:txBody>
      </p:sp>
      <p:sp>
        <p:nvSpPr>
          <p:cNvPr id="31" name="Retângulo 30"/>
          <p:cNvSpPr/>
          <p:nvPr/>
        </p:nvSpPr>
        <p:spPr>
          <a:xfrm>
            <a:off x="8007867" y="2838860"/>
            <a:ext cx="380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pt-BR" sz="1600" baseline="-25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pt-BR" sz="1600" baseline="-25000" dirty="0"/>
          </a:p>
        </p:txBody>
      </p:sp>
      <p:sp>
        <p:nvSpPr>
          <p:cNvPr id="37" name="Retângulo 36"/>
          <p:cNvSpPr/>
          <p:nvPr/>
        </p:nvSpPr>
        <p:spPr>
          <a:xfrm>
            <a:off x="7729127" y="1071546"/>
            <a:ext cx="370614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pt-BR" sz="1600" baseline="-25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pt-BR" sz="1600" baseline="-250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5360411" y="1570094"/>
            <a:ext cx="2811989" cy="3011034"/>
            <a:chOff x="6499904" y="4773401"/>
            <a:chExt cx="2811989" cy="3011034"/>
          </a:xfrm>
        </p:grpSpPr>
        <p:sp>
          <p:nvSpPr>
            <p:cNvPr id="7" name="Retângulo 6"/>
            <p:cNvSpPr/>
            <p:nvPr/>
          </p:nvSpPr>
          <p:spPr>
            <a:xfrm>
              <a:off x="6499904" y="4773401"/>
              <a:ext cx="698640" cy="69369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8613253" y="7090737"/>
              <a:ext cx="698640" cy="69369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47057" y="1487439"/>
            <a:ext cx="5089039" cy="3525737"/>
            <a:chOff x="347057" y="1487439"/>
            <a:chExt cx="5089039" cy="3525737"/>
          </a:xfrm>
        </p:grpSpPr>
        <p:sp>
          <p:nvSpPr>
            <p:cNvPr id="15" name="Retângulo 14"/>
            <p:cNvSpPr/>
            <p:nvPr/>
          </p:nvSpPr>
          <p:spPr>
            <a:xfrm>
              <a:off x="347057" y="1487439"/>
              <a:ext cx="32861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200" dirty="0" smtClean="0">
                  <a:solidFill>
                    <a:srgbClr val="000000"/>
                  </a:solidFill>
                  <a:latin typeface="Calibri" pitchFamily="34" charset="0"/>
                  <a:cs typeface="Times New Roman"/>
                </a:rPr>
                <a:t>1) </a:t>
              </a:r>
              <a:r>
                <a:rPr lang="pt-BR" sz="2200" b="1" dirty="0" smtClean="0">
                  <a:solidFill>
                    <a:srgbClr val="000000"/>
                  </a:solidFill>
                  <a:latin typeface="Calibri" pitchFamily="34" charset="0"/>
                  <a:cs typeface="Times New Roman"/>
                </a:rPr>
                <a:t>Câmara de evaporação</a:t>
              </a:r>
              <a:endParaRPr lang="pt-BR" sz="2200" b="1" dirty="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467544" y="2140456"/>
              <a:ext cx="4141580" cy="605264"/>
              <a:chOff x="467544" y="2715026"/>
              <a:chExt cx="4141580" cy="605264"/>
            </a:xfrm>
          </p:grpSpPr>
          <p:graphicFrame>
            <p:nvGraphicFramePr>
              <p:cNvPr id="16" name="Objeto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2217592"/>
                  </p:ext>
                </p:extLst>
              </p:nvPr>
            </p:nvGraphicFramePr>
            <p:xfrm>
              <a:off x="719021" y="2790618"/>
              <a:ext cx="2835532" cy="46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32" name="Ecuación" r:id="rId6" imgW="1307880" imgH="215640" progId="Equation.3">
                      <p:embed/>
                    </p:oleObj>
                  </mc:Choice>
                  <mc:Fallback>
                    <p:oleObj name="Ecuación" r:id="rId6" imgW="1307880" imgH="215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9021" y="2790618"/>
                            <a:ext cx="2835532" cy="468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tângulo 21"/>
              <p:cNvSpPr/>
              <p:nvPr/>
            </p:nvSpPr>
            <p:spPr>
              <a:xfrm>
                <a:off x="3810347" y="2836445"/>
                <a:ext cx="5325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pt-BR" sz="2000" dirty="0" smtClean="0">
                    <a:solidFill>
                      <a:srgbClr val="000000"/>
                    </a:solidFill>
                    <a:latin typeface="Calibri" pitchFamily="34" charset="0"/>
                  </a:rPr>
                  <a:t>(1) </a:t>
                </a:r>
                <a:endParaRPr lang="pt-BR" sz="20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467544" y="2715026"/>
                <a:ext cx="4141580" cy="605264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467544" y="2868572"/>
              <a:ext cx="4141580" cy="693698"/>
              <a:chOff x="467544" y="3443142"/>
              <a:chExt cx="4141580" cy="693698"/>
            </a:xfrm>
          </p:grpSpPr>
          <p:graphicFrame>
            <p:nvGraphicFramePr>
              <p:cNvPr id="52227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0131587"/>
                  </p:ext>
                </p:extLst>
              </p:nvPr>
            </p:nvGraphicFramePr>
            <p:xfrm>
              <a:off x="750360" y="3502552"/>
              <a:ext cx="3054350" cy="468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33" name="Ecuación" r:id="rId8" imgW="1409400" imgH="215640" progId="Equation.3">
                      <p:embed/>
                    </p:oleObj>
                  </mc:Choice>
                  <mc:Fallback>
                    <p:oleObj name="Ecuación" r:id="rId8" imgW="1409400" imgH="215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360" y="3502552"/>
                            <a:ext cx="3054350" cy="4683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tângulo 22"/>
              <p:cNvSpPr/>
              <p:nvPr/>
            </p:nvSpPr>
            <p:spPr>
              <a:xfrm>
                <a:off x="4076606" y="3604954"/>
                <a:ext cx="5325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pt-BR" sz="2000" dirty="0" smtClean="0">
                    <a:solidFill>
                      <a:srgbClr val="000000"/>
                    </a:solidFill>
                    <a:latin typeface="Calibri" pitchFamily="34" charset="0"/>
                  </a:rPr>
                  <a:t>(2) </a:t>
                </a:r>
                <a:endParaRPr lang="pt-BR" sz="20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Retângulo 51"/>
              <p:cNvSpPr/>
              <p:nvPr/>
            </p:nvSpPr>
            <p:spPr>
              <a:xfrm>
                <a:off x="467544" y="3443142"/>
                <a:ext cx="4141580" cy="69369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03842" y="3827283"/>
              <a:ext cx="4932254" cy="1185893"/>
              <a:chOff x="310461" y="3827283"/>
              <a:chExt cx="4932254" cy="1185893"/>
            </a:xfrm>
          </p:grpSpPr>
          <p:sp>
            <p:nvSpPr>
              <p:cNvPr id="4" name="Retângulo 3"/>
              <p:cNvSpPr/>
              <p:nvPr/>
            </p:nvSpPr>
            <p:spPr>
              <a:xfrm>
                <a:off x="1219835" y="3850042"/>
                <a:ext cx="2570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latin typeface="+mn-lt"/>
                  </a:rPr>
                  <a:t>𝐹 = vazão </a:t>
                </a:r>
                <a:r>
                  <a:rPr lang="pt-BR" dirty="0">
                    <a:latin typeface="+mn-lt"/>
                  </a:rPr>
                  <a:t>de alimentação</a:t>
                </a:r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1164867" y="4221088"/>
                <a:ext cx="4077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latin typeface="+mn-lt"/>
                  </a:rPr>
                  <a:t>𝐿</a:t>
                </a:r>
                <a:r>
                  <a:rPr lang="pt-BR" baseline="-25000" dirty="0" smtClean="0">
                    <a:latin typeface="+mn-lt"/>
                  </a:rPr>
                  <a:t>1 </a:t>
                </a:r>
                <a:r>
                  <a:rPr lang="pt-BR" dirty="0" smtClean="0">
                    <a:latin typeface="+mn-lt"/>
                  </a:rPr>
                  <a:t>= vazão </a:t>
                </a:r>
                <a:r>
                  <a:rPr lang="pt-BR" dirty="0">
                    <a:latin typeface="+mn-lt"/>
                  </a:rPr>
                  <a:t>de saída líquido do evaporador</a:t>
                </a:r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1131331" y="4643844"/>
                <a:ext cx="3519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latin typeface="+mn-lt"/>
                  </a:rPr>
                  <a:t>𝑉</a:t>
                </a:r>
                <a:r>
                  <a:rPr lang="pt-BR" baseline="-25000" dirty="0" smtClean="0">
                    <a:latin typeface="+mn-lt"/>
                  </a:rPr>
                  <a:t>1</a:t>
                </a:r>
                <a:r>
                  <a:rPr lang="pt-BR" dirty="0" smtClean="0">
                    <a:latin typeface="+mn-lt"/>
                  </a:rPr>
                  <a:t> =  </a:t>
                </a:r>
                <a:r>
                  <a:rPr lang="pt-BR" dirty="0">
                    <a:latin typeface="+mn-lt"/>
                  </a:rPr>
                  <a:t>vazão de vapor do evaporador</a:t>
                </a: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10461" y="3827283"/>
                <a:ext cx="8114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latin typeface="+mn-lt"/>
                  </a:rPr>
                  <a:t>Onde: </a:t>
                </a:r>
                <a:endParaRPr lang="pt-BR" dirty="0"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1520" y="926411"/>
            <a:ext cx="32861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/>
              </a:rPr>
              <a:t> Balanço de energia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99592" y="4437112"/>
            <a:ext cx="4214842" cy="1609232"/>
            <a:chOff x="4572000" y="1377023"/>
            <a:chExt cx="4214842" cy="1609232"/>
          </a:xfrm>
        </p:grpSpPr>
        <p:sp>
          <p:nvSpPr>
            <p:cNvPr id="5" name="Retângulo 4"/>
            <p:cNvSpPr/>
            <p:nvPr/>
          </p:nvSpPr>
          <p:spPr>
            <a:xfrm>
              <a:off x="4607091" y="1377023"/>
              <a:ext cx="32861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200" b="1" dirty="0" smtClean="0">
                  <a:solidFill>
                    <a:srgbClr val="000000"/>
                  </a:solidFill>
                  <a:latin typeface="Calibri" pitchFamily="34" charset="0"/>
                  <a:cs typeface="Times New Roman"/>
                </a:rPr>
                <a:t>Convenção: </a:t>
              </a:r>
              <a:endParaRPr lang="pt-BR" sz="2200" b="1" dirty="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1785926"/>
              <a:ext cx="42148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pt-BR" dirty="0" smtClean="0">
                  <a:solidFill>
                    <a:srgbClr val="000000"/>
                  </a:solidFill>
                  <a:latin typeface="Calibri" pitchFamily="34" charset="0"/>
                  <a:cs typeface="Times New Roman"/>
                </a:rPr>
                <a:t> : entalpia de líquido saturado</a:t>
              </a:r>
            </a:p>
            <a:p>
              <a:r>
                <a:rPr lang="pt-BR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pt-BR" dirty="0" smtClean="0">
                  <a:solidFill>
                    <a:srgbClr val="000000"/>
                  </a:solidFill>
                  <a:latin typeface="Calibri" pitchFamily="34" charset="0"/>
                  <a:cs typeface="Times New Roman"/>
                </a:rPr>
                <a:t> : entalpia de vapor  de aquecimento (VS)</a:t>
              </a:r>
            </a:p>
            <a:p>
              <a:r>
                <a:rPr lang="pt-BR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pt-BR" dirty="0" smtClean="0">
                  <a:solidFill>
                    <a:srgbClr val="000000"/>
                  </a:solidFill>
                  <a:latin typeface="Calibri" pitchFamily="34" charset="0"/>
                  <a:cs typeface="Times New Roman"/>
                </a:rPr>
                <a:t>* : entalpia do vapor produzido (VSA)</a:t>
              </a:r>
            </a:p>
            <a:p>
              <a:r>
                <a:rPr lang="el-GR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pt-BR" dirty="0" smtClean="0">
                  <a:solidFill>
                    <a:srgbClr val="000000"/>
                  </a:solidFill>
                  <a:latin typeface="Calibri" pitchFamily="34" charset="0"/>
                  <a:cs typeface="Times New Roman"/>
                </a:rPr>
                <a:t> : calor latente de condensação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98525" y="1592263"/>
            <a:ext cx="4067175" cy="2441575"/>
            <a:chOff x="713879" y="3357360"/>
            <a:chExt cx="4067175" cy="2441575"/>
          </a:xfrm>
        </p:grpSpPr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363141"/>
                </p:ext>
              </p:extLst>
            </p:nvPr>
          </p:nvGraphicFramePr>
          <p:xfrm>
            <a:off x="713879" y="3357360"/>
            <a:ext cx="4067175" cy="244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5" name="Equação" r:id="rId3" imgW="2527200" imgH="1320480" progId="Equation.3">
                    <p:embed/>
                  </p:oleObj>
                </mc:Choice>
                <mc:Fallback>
                  <p:oleObj name="Equação" r:id="rId3" imgW="2527200" imgH="1320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879" y="3357360"/>
                          <a:ext cx="4067175" cy="2441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tângulo 8"/>
            <p:cNvSpPr/>
            <p:nvPr/>
          </p:nvSpPr>
          <p:spPr>
            <a:xfrm>
              <a:off x="3779912" y="5386344"/>
              <a:ext cx="5325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pt-BR" sz="2000" dirty="0" smtClean="0">
                  <a:solidFill>
                    <a:srgbClr val="000000"/>
                  </a:solidFill>
                  <a:latin typeface="Calibri" pitchFamily="34" charset="0"/>
                </a:rPr>
                <a:t>(4) </a:t>
              </a:r>
              <a:endParaRPr lang="pt-BR" sz="2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698219" y="1071546"/>
            <a:ext cx="3122253" cy="3879676"/>
            <a:chOff x="914807" y="1733124"/>
            <a:chExt cx="3122253" cy="387967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4414" y="2143116"/>
              <a:ext cx="2383599" cy="246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upo 12"/>
            <p:cNvGrpSpPr/>
            <p:nvPr/>
          </p:nvGrpSpPr>
          <p:grpSpPr>
            <a:xfrm>
              <a:off x="914807" y="2214554"/>
              <a:ext cx="368439" cy="1112230"/>
              <a:chOff x="914807" y="2214554"/>
              <a:chExt cx="368439" cy="1112230"/>
            </a:xfrm>
          </p:grpSpPr>
          <p:sp>
            <p:nvSpPr>
              <p:cNvPr id="32" name="Retângulo 31"/>
              <p:cNvSpPr/>
              <p:nvPr/>
            </p:nvSpPr>
            <p:spPr>
              <a:xfrm>
                <a:off x="928662" y="2214554"/>
                <a:ext cx="3545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pt-BR" sz="1600" baseline="-250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928662" y="2488164"/>
                <a:ext cx="279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/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928662" y="2702478"/>
                <a:ext cx="3353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x</a:t>
                </a:r>
                <a:r>
                  <a:rPr lang="pt-BR" sz="1600" baseline="-250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/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914807" y="2988230"/>
                <a:ext cx="3465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T</a:t>
                </a:r>
                <a:r>
                  <a:rPr lang="pt-BR" sz="1600" baseline="-25000" dirty="0" smtClean="0">
                    <a:solidFill>
                      <a:srgbClr val="000000"/>
                    </a:solidFill>
                    <a:latin typeface="Calibri" pitchFamily="34" charset="0"/>
                  </a:rPr>
                  <a:t>F</a:t>
                </a:r>
                <a:endParaRPr lang="pt-BR" sz="1600" baseline="-25000" dirty="0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928662" y="3643314"/>
              <a:ext cx="456215" cy="983659"/>
              <a:chOff x="928662" y="3843323"/>
              <a:chExt cx="456215" cy="983659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942517" y="3843323"/>
                <a:ext cx="365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V</a:t>
                </a:r>
                <a:r>
                  <a:rPr lang="pt-BR" sz="1600" baseline="-250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o</a:t>
                </a:r>
                <a:endParaRPr lang="pt-BR" sz="1600" baseline="-25000" dirty="0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942517" y="4131238"/>
                <a:ext cx="4321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ρ</a:t>
                </a:r>
                <a:r>
                  <a:rPr lang="pt-BR" sz="1600" baseline="-250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Vo</a:t>
                </a:r>
                <a:endParaRPr lang="pt-BR" sz="1600" baseline="-25000" dirty="0"/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928662" y="4488428"/>
                <a:ext cx="4562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pt-BR" sz="1600" baseline="-25000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Vo</a:t>
                </a:r>
                <a:endParaRPr lang="pt-BR" sz="1600" baseline="-25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152531" y="4629141"/>
              <a:ext cx="418704" cy="983659"/>
              <a:chOff x="928662" y="3843323"/>
              <a:chExt cx="418704" cy="983659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942517" y="3843323"/>
                <a:ext cx="3401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L</a:t>
                </a:r>
                <a:r>
                  <a:rPr lang="pt-BR" sz="1600" baseline="-25000" dirty="0" smtClean="0">
                    <a:solidFill>
                      <a:srgbClr val="000000"/>
                    </a:solidFill>
                    <a:latin typeface="Calibri" pitchFamily="34" charset="0"/>
                  </a:rPr>
                  <a:t>1</a:t>
                </a:r>
                <a:endParaRPr lang="pt-BR" sz="1600" baseline="-25000" dirty="0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942517" y="4131238"/>
                <a:ext cx="3994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x</a:t>
                </a:r>
                <a:r>
                  <a:rPr lang="pt-BR" sz="1600" baseline="-25000" dirty="0" smtClean="0">
                    <a:solidFill>
                      <a:srgbClr val="000000"/>
                    </a:solidFill>
                    <a:latin typeface="Calibri" pitchFamily="34" charset="0"/>
                  </a:rPr>
                  <a:t>L1</a:t>
                </a:r>
                <a:endParaRPr lang="pt-BR" sz="1600" baseline="-25000" dirty="0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928662" y="4488428"/>
                <a:ext cx="418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 smtClean="0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pt-BR" sz="1600" baseline="-25000" dirty="0" smtClean="0">
                    <a:solidFill>
                      <a:srgbClr val="FF0000"/>
                    </a:solidFill>
                    <a:latin typeface="Calibri" pitchFamily="34" charset="0"/>
                  </a:rPr>
                  <a:t>L1</a:t>
                </a:r>
                <a:endParaRPr lang="pt-BR" sz="1600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Retângulo 15"/>
            <p:cNvSpPr/>
            <p:nvPr/>
          </p:nvSpPr>
          <p:spPr>
            <a:xfrm>
              <a:off x="2428860" y="2857496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T’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442715" y="3446731"/>
              <a:ext cx="427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err="1" smtClean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pt-BR" sz="1600" baseline="-25000" dirty="0" err="1" smtClean="0">
                  <a:solidFill>
                    <a:srgbClr val="000000"/>
                  </a:solidFill>
                  <a:latin typeface="Calibri" pitchFamily="34" charset="0"/>
                </a:rPr>
                <a:t>Vo</a:t>
              </a:r>
              <a:endParaRPr lang="pt-BR" sz="1600" baseline="-25000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564856" y="350043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571868" y="3845486"/>
              <a:ext cx="4651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D1</a:t>
              </a:r>
              <a:endParaRPr lang="pt-BR" sz="1600" baseline="-25000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 flipV="1">
              <a:off x="2928926" y="2571744"/>
              <a:ext cx="428628" cy="28575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20"/>
            <p:cNvSpPr/>
            <p:nvPr/>
          </p:nvSpPr>
          <p:spPr>
            <a:xfrm>
              <a:off x="3286116" y="2357430"/>
              <a:ext cx="3593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cxnSp>
          <p:nvCxnSpPr>
            <p:cNvPr id="22" name="Conector de seta reta 21"/>
            <p:cNvCxnSpPr/>
            <p:nvPr/>
          </p:nvCxnSpPr>
          <p:spPr>
            <a:xfrm flipV="1">
              <a:off x="2143108" y="3357562"/>
              <a:ext cx="180000" cy="3571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2143108" y="3460586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pt-BR" sz="1600" baseline="-250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286116" y="1733124"/>
              <a:ext cx="3706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V</a:t>
              </a:r>
              <a:r>
                <a:rPr lang="pt-BR" sz="16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pt-BR" sz="1600" baseline="-25000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293128" y="1988098"/>
              <a:ext cx="5613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rgbClr val="FF0000"/>
                  </a:solidFill>
                  <a:latin typeface="Calibri" pitchFamily="34" charset="0"/>
                </a:rPr>
                <a:t>H*</a:t>
              </a:r>
              <a:r>
                <a:rPr lang="pt-BR" sz="1600" baseline="-25000" dirty="0" smtClean="0">
                  <a:solidFill>
                    <a:srgbClr val="FF0000"/>
                  </a:solidFill>
                  <a:latin typeface="Calibri" pitchFamily="34" charset="0"/>
                </a:rPr>
                <a:t>V1</a:t>
              </a:r>
              <a:endParaRPr lang="pt-BR" sz="1600" baseline="-25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00034" y="1285860"/>
            <a:ext cx="32861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Troca de calor</a:t>
            </a:r>
            <a:endParaRPr lang="pt-BR" sz="22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571472" y="2000240"/>
          <a:ext cx="25828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" name="Ecuación" r:id="rId3" imgW="1180800" imgH="228600" progId="Equation.3">
                  <p:embed/>
                </p:oleObj>
              </mc:Choice>
              <mc:Fallback>
                <p:oleObj name="Ecuación" r:id="rId3" imgW="11808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00240"/>
                        <a:ext cx="25828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4071934" y="1714488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Onde:</a:t>
            </a:r>
          </a:p>
          <a:p>
            <a:pPr lvl="0"/>
            <a:r>
              <a:rPr lang="pt-B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U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: coeficiente global de troca de calor</a:t>
            </a:r>
          </a:p>
          <a:p>
            <a:r>
              <a:rPr lang="pt-B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: área de contato com a solução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71868" y="1928802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(5) 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71472" y="2857496"/>
          <a:ext cx="199866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Ecuación" r:id="rId5" imgW="914400" imgH="863280" progId="Equation.3">
                  <p:embed/>
                </p:oleObj>
              </mc:Choice>
              <mc:Fallback>
                <p:oleObj name="Ecuación" r:id="rId5" imgW="914400" imgH="863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857496"/>
                        <a:ext cx="1998663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ângulo 26"/>
          <p:cNvSpPr/>
          <p:nvPr/>
        </p:nvSpPr>
        <p:spPr>
          <a:xfrm>
            <a:off x="2357422" y="3929066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(6) 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32524" y="966131"/>
            <a:ext cx="2322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Evaporação  </a:t>
            </a:r>
            <a:endParaRPr lang="pt-BR" sz="3200" b="1" dirty="0"/>
          </a:p>
        </p:txBody>
      </p:sp>
      <p:sp>
        <p:nvSpPr>
          <p:cNvPr id="9" name="Retângulo 8"/>
          <p:cNvSpPr/>
          <p:nvPr/>
        </p:nvSpPr>
        <p:spPr>
          <a:xfrm>
            <a:off x="532524" y="378619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Sendo o soluto considerado não volátil, no equilíbrio, a fase gasosa ou o evaporado só contém solvente, ou seja, a fração de solvente no evaporado é de 100% ( </a:t>
            </a:r>
            <a:r>
              <a:rPr lang="pt-BR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solvente</a:t>
            </a:r>
            <a:r>
              <a:rPr lang="pt-B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1; </a:t>
            </a:r>
            <a:r>
              <a:rPr lang="pt-BR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soluto</a:t>
            </a:r>
            <a:r>
              <a:rPr lang="pt-B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). Porém, na fase líquida, que é a solução a ser concentrada, há frações tanto de soluto quanto de solvente (</a:t>
            </a:r>
            <a:r>
              <a:rPr lang="pt-BR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solvente</a:t>
            </a:r>
            <a:r>
              <a:rPr lang="pt-B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). 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3665" y="1844824"/>
            <a:ext cx="8199499" cy="16158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+mn-lt"/>
              </a:rPr>
              <a:t>A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evaporação</a:t>
            </a:r>
            <a:r>
              <a:rPr lang="pt-BR" sz="2200" dirty="0">
                <a:latin typeface="+mn-lt"/>
              </a:rPr>
              <a:t> é uma operação que tem como objetivo a concentração de uma solução, pela retirada de solvente, fazendo com que a solução </a:t>
            </a:r>
            <a:r>
              <a:rPr lang="pt-BR" sz="2200" dirty="0" smtClean="0">
                <a:latin typeface="+mn-lt"/>
              </a:rPr>
              <a:t>entre </a:t>
            </a:r>
            <a:r>
              <a:rPr lang="pt-BR" sz="2200" dirty="0">
                <a:latin typeface="+mn-lt"/>
              </a:rPr>
              <a:t>em ebulição.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85720" y="1357298"/>
            <a:ext cx="32861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 Entalpias</a:t>
            </a:r>
            <a:endParaRPr lang="pt-BR" sz="22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6" name="Grupo 20"/>
          <p:cNvGrpSpPr/>
          <p:nvPr/>
        </p:nvGrpSpPr>
        <p:grpSpPr>
          <a:xfrm>
            <a:off x="2428860" y="1856009"/>
            <a:ext cx="1214446" cy="857256"/>
            <a:chOff x="2643174" y="3643314"/>
            <a:chExt cx="1214446" cy="857256"/>
          </a:xfrm>
        </p:grpSpPr>
        <p:sp>
          <p:nvSpPr>
            <p:cNvPr id="13" name="Retângulo 12"/>
            <p:cNvSpPr/>
            <p:nvPr/>
          </p:nvSpPr>
          <p:spPr>
            <a:xfrm>
              <a:off x="2643174" y="3643314"/>
              <a:ext cx="5000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pt-BR" sz="2000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357554" y="3671832"/>
              <a:ext cx="5000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357554" y="4100460"/>
              <a:ext cx="5000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t-BR" sz="2000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Chave esquerda 15"/>
            <p:cNvSpPr/>
            <p:nvPr/>
          </p:nvSpPr>
          <p:spPr>
            <a:xfrm>
              <a:off x="3143240" y="3786190"/>
              <a:ext cx="144000" cy="648000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6072198" y="192744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Diagrama </a:t>
            </a:r>
          </a:p>
          <a:p>
            <a:pPr algn="ctr"/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Entalpia concentração</a:t>
            </a:r>
            <a:endParaRPr lang="pt-BR" sz="1600" dirty="0"/>
          </a:p>
        </p:txBody>
      </p:sp>
      <p:grpSp>
        <p:nvGrpSpPr>
          <p:cNvPr id="8" name="Grupo 19"/>
          <p:cNvGrpSpPr/>
          <p:nvPr/>
        </p:nvGrpSpPr>
        <p:grpSpPr>
          <a:xfrm>
            <a:off x="4500562" y="1867701"/>
            <a:ext cx="1214446" cy="846919"/>
            <a:chOff x="2643174" y="4653783"/>
            <a:chExt cx="1214446" cy="846919"/>
          </a:xfrm>
        </p:grpSpPr>
        <p:sp>
          <p:nvSpPr>
            <p:cNvPr id="9" name="Retângulo 8"/>
            <p:cNvSpPr/>
            <p:nvPr/>
          </p:nvSpPr>
          <p:spPr>
            <a:xfrm>
              <a:off x="2643174" y="4653783"/>
              <a:ext cx="5000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pt-BR" sz="20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L1</a:t>
              </a:r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357554" y="4671964"/>
              <a:ext cx="5000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pt-BR" sz="20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357554" y="5100592"/>
              <a:ext cx="5000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t-BR" sz="200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L1</a:t>
              </a:r>
              <a:r>
                <a:rPr lang="pt-BR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2" name="Chave esquerda 11"/>
            <p:cNvSpPr/>
            <p:nvPr/>
          </p:nvSpPr>
          <p:spPr>
            <a:xfrm>
              <a:off x="3143240" y="4786322"/>
              <a:ext cx="144000" cy="648000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1714480" y="4429132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H*</a:t>
            </a:r>
            <a:r>
              <a:rPr lang="pt-BR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pt-BR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pt-BR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pt-B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14480" y="5000636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H*</a:t>
            </a:r>
            <a:r>
              <a:rPr lang="pt-BR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pt-BR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+ 0,5 ETE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649738" y="5643578"/>
            <a:ext cx="413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0,5 cal/</a:t>
            </a:r>
            <a:r>
              <a:rPr lang="pt-B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(vapor d’água)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2721176" y="6143644"/>
            <a:ext cx="2666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pt-BR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...Tabelas de vapor</a:t>
            </a:r>
            <a:endParaRPr lang="pt-BR" dirty="0"/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2071670" y="2928934"/>
          <a:ext cx="1764000" cy="141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Ecuación" r:id="rId3" imgW="1168200" imgH="939600" progId="Equation.3">
                  <p:embed/>
                </p:oleObj>
              </mc:Choice>
              <mc:Fallback>
                <p:oleObj name="Ecuación" r:id="rId3" imgW="116820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2928934"/>
                        <a:ext cx="1764000" cy="1418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/>
        </p:nvSpPr>
        <p:spPr>
          <a:xfrm>
            <a:off x="4357686" y="5000636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(7) 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03235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Pesquisa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9615" y="350100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Calibri" pitchFamily="34" charset="0"/>
              </a:rPr>
              <a:t>Pesquisar sobre uma aplicação industrial de evaporador, com o máximo de detalhes.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0749" y="218410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Calibri" pitchFamily="34" charset="0"/>
              </a:rPr>
              <a:t>Trabalho em grupo, para apresentação em sala de aula!</a:t>
            </a:r>
            <a:endParaRPr lang="pt-B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57158" y="1285860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Na evaporação, parte do solvente é evaporado, produzindo-se uma solução concentrada. Na maioria das operações de evaporação, o solvente é água.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2911144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Normalmente, o produto desejado é a solução concentrada, sendo o vapor condensado e descartado. Ocasionalmente, o solvente evaporado é o produto primário (desejado), como por exemplo a evaporação da água do mar para transformá-la em água potável.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4802699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Os evaporadores geralmente são aquecidos por vapor saturado em tubos metálicos.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500034" y="128586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Um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evaporador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 consiste basicamente de um trocador de calor capaz de ferver a solução e um dispositivo para separar a fase vapor do líquido em ebulição.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857224" y="2751892"/>
            <a:ext cx="7500990" cy="3748942"/>
            <a:chOff x="857224" y="2751892"/>
            <a:chExt cx="7500990" cy="3748942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926" y="3661950"/>
              <a:ext cx="2352675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tângulo 7"/>
            <p:cNvSpPr/>
            <p:nvPr/>
          </p:nvSpPr>
          <p:spPr>
            <a:xfrm>
              <a:off x="1928794" y="4447768"/>
              <a:ext cx="4429156" cy="64294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cxnSp>
          <p:nvCxnSpPr>
            <p:cNvPr id="11" name="Conector angulado 10"/>
            <p:cNvCxnSpPr/>
            <p:nvPr/>
          </p:nvCxnSpPr>
          <p:spPr>
            <a:xfrm>
              <a:off x="857224" y="4019140"/>
              <a:ext cx="6572296" cy="157163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>
            <a:xfrm>
              <a:off x="6780089" y="5305024"/>
              <a:ext cx="7143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A + B</a:t>
              </a:r>
              <a:endParaRPr lang="pt-BR" sz="1600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857224" y="3661950"/>
              <a:ext cx="7143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A + B</a:t>
              </a:r>
              <a:endParaRPr lang="pt-BR" sz="1600" dirty="0"/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3999702" y="3083957"/>
              <a:ext cx="929488" cy="572298"/>
              <a:chOff x="4142578" y="2493817"/>
              <a:chExt cx="929488" cy="572298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3857620" y="2779569"/>
                <a:ext cx="5715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/>
              <p:cNvCxnSpPr/>
              <p:nvPr/>
            </p:nvCxnSpPr>
            <p:spPr>
              <a:xfrm>
                <a:off x="4143372" y="2493817"/>
                <a:ext cx="928694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tângulo 21"/>
            <p:cNvSpPr/>
            <p:nvPr/>
          </p:nvSpPr>
          <p:spPr>
            <a:xfrm>
              <a:off x="4071934" y="2751892"/>
              <a:ext cx="857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(AAA)</a:t>
              </a:r>
              <a:endParaRPr lang="pt-BR" sz="16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6500826" y="5572140"/>
              <a:ext cx="857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(AABB)</a:t>
              </a:r>
              <a:endParaRPr lang="pt-BR" sz="1600" dirty="0"/>
            </a:p>
          </p:txBody>
        </p:sp>
        <p:cxnSp>
          <p:nvCxnSpPr>
            <p:cNvPr id="26" name="Conector de seta reta 25"/>
            <p:cNvCxnSpPr/>
            <p:nvPr/>
          </p:nvCxnSpPr>
          <p:spPr>
            <a:xfrm rot="5400000" flipH="1" flipV="1">
              <a:off x="4321967" y="4340611"/>
              <a:ext cx="428628" cy="3571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to 27"/>
            <p:cNvGraphicFramePr>
              <a:graphicFrameLocks noChangeAspect="1"/>
            </p:cNvGraphicFramePr>
            <p:nvPr/>
          </p:nvGraphicFramePr>
          <p:xfrm>
            <a:off x="4454586" y="4600037"/>
            <a:ext cx="216000" cy="34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6" name="Ecuación" r:id="rId4" imgW="126720" imgH="203040" progId="Equation.3">
                    <p:embed/>
                  </p:oleObj>
                </mc:Choice>
                <mc:Fallback>
                  <p:oleObj name="Ecuación" r:id="rId4" imgW="12672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586" y="4600037"/>
                          <a:ext cx="216000" cy="34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Conector de seta reta 31"/>
            <p:cNvCxnSpPr/>
            <p:nvPr/>
          </p:nvCxnSpPr>
          <p:spPr>
            <a:xfrm>
              <a:off x="1142976" y="4803370"/>
              <a:ext cx="785818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/>
            <p:nvPr/>
          </p:nvCxnSpPr>
          <p:spPr>
            <a:xfrm>
              <a:off x="6357950" y="4791103"/>
              <a:ext cx="785818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ângulo 34"/>
            <p:cNvSpPr/>
            <p:nvPr/>
          </p:nvSpPr>
          <p:spPr>
            <a:xfrm>
              <a:off x="5000628" y="2904292"/>
              <a:ext cx="857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pt-BR" sz="1600" dirty="0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914806" y="4451626"/>
              <a:ext cx="8711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(Vapor )</a:t>
              </a:r>
              <a:endParaRPr lang="pt-BR" sz="1600" dirty="0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6588224" y="4437112"/>
              <a:ext cx="14287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(Condensado) </a:t>
              </a:r>
              <a:endParaRPr lang="pt-BR" sz="1600" dirty="0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4456834" y="3661950"/>
              <a:ext cx="472356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(1)</a:t>
              </a:r>
              <a:endParaRPr lang="pt-BR" sz="1600" dirty="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5929322" y="4447768"/>
              <a:ext cx="428628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(2)</a:t>
              </a:r>
              <a:endParaRPr lang="pt-BR" sz="1600" dirty="0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5786446" y="3233322"/>
              <a:ext cx="25717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1: Câmara de evaporação</a:t>
              </a:r>
            </a:p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2: Câmara de condensação</a:t>
              </a:r>
              <a:endParaRPr lang="pt-BR" sz="1600" dirty="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2857488" y="6131502"/>
              <a:ext cx="3000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000000"/>
                  </a:solidFill>
                  <a:latin typeface="Calibri" pitchFamily="34" charset="0"/>
                </a:rPr>
                <a:t>Esquema de um evaporador</a:t>
              </a:r>
              <a:endParaRPr lang="pt-BR" b="1" dirty="0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857224" y="4000504"/>
              <a:ext cx="11430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 smtClean="0">
                  <a:solidFill>
                    <a:srgbClr val="000000"/>
                  </a:solidFill>
                  <a:latin typeface="Calibri" pitchFamily="34" charset="0"/>
                </a:rPr>
                <a:t>(AAAAABB)</a:t>
              </a:r>
              <a:endParaRPr lang="pt-BR" sz="1600" dirty="0"/>
            </a:p>
          </p:txBody>
        </p:sp>
      </p:grpSp>
      <p:sp>
        <p:nvSpPr>
          <p:cNvPr id="30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data:image/jpeg;base64,/9j/4AAQSkZJRgABAQAAAQABAAD/2wCEAAkGBhQRERQUEhQVFRUVGBQXFBQWFxcZFRgVFhgXGBcVFxgYHCYeFxojGRkVIC8gJScqLCwsFR4yNTAsNyYrLCkBCQoKDgwOGg8PGikkHCQsLy0pLCkvMCwpLDApLi41LSwpKiw2LCwsKSwsNC4sLCwsLCwpLCwsLCwsLCwqLCwsLP/AABEIAIsBawMBIgACEQEDEQH/xAAcAAABBAMBAAAAAAAAAAAAAAAAAwQFBgECCAf/xABNEAACAQIDBQIKBgcGAwgDAAABAgMAEQQSIQUGEyIxQVEUFyMyUlRhcZGTB3KBsdLTNUJiobPB0RYkM1OCshVD8ERjg5Kio8LhJTRk/8QAGwEBAAIDAQEAAAAAAAAAAAAAAAECAwQFBgf/xAA2EQACAQIBCAgFBQADAAAAAAAAAQIDEVEEBRITITFBYRUycYGRocHRFCJisfAjMzRCUgZy4f/aAAwDAQACEQMRAD8A9xooooAooooAooooAooooAooooAooooAorUyCsq1+lRdE2M0UUVJAVqzgVrNLlF/+vefZXiW/H0lSYh2iwzFIBcF1uHl7zfqqdyjqOvWwrKSitptZNks8olox72ep7T31wmHbLLPGrDqtyzD3qgJH20w8aGA9YHy5vwV4BWKwa5nbjmelbbJ+X/p0B40MB6wPlzfgo8aGA9YHy5vwVz/AEVGukW6IoYy8V7HQHjQwHrA+XN+CjxoYD1gfLm/BXP9FNdIdEUMZeK9joDxoYD1gfLm/BR40MB6wPlzfgrn+imukOiKGMvFex0B40MB6wPlzfgo8aGA9YHy5vwVz/RTXSHRFDGXivY6A8aGA9YHy5vwUeNDAesD5c34K5/oprpDoihjLxXsdAeNDAesD5c34KPGhgPWB8ub8Fc/0U10h0RQxl4r2OgPGhgPWB8ub8FHjQwHrA+XN+Cuf6Ka6Q6IoYy8V7HQHjQwHrA+XN+CjxoYD1gfLm/BXP8ARTXSHRFDGXivY6A8aGA9YHy5vwUeNDAesD5c34K5/oprpDoihjLxXsdAeNDAesD5c34KPGhgPWB8ub8FeAVimukOiKGMvFex0B40MB6wPlzfgo8aGA9YHy5vwVz/AEU10h0RQxl4r2Oh8L9IuBkNlxMd/wBrPH+91A/fVhixKsAQdDqDcEEd4I0P2VyxU9uxvlPgXGRs0ZPPCx5D329Bv2h9t+lWVbEwVszq16UtuD9zo6iord7b0eLhSWM3VhpfzgR5yNbowPx0I61K1sHAlFxdnvCiiihAUUUUAUUUUAUUUUAUUUUBq7WF6RMtI7QxFmUfb/L+tNWxNalTKEpNYGxCk2rjiWamhxxU3Hw76QnxdReIxlcbKsvVPamb9LJtLeXKCYOoYdDSlQW6mKzI49Fhb7R/UVO128kr6+jGpijnV6eqqOGBQfpb22YcGUU2adhF/otnk+Iyr/qNeI16d9Njf/q/WxP3QV5hUVX8x6XNUEsnTxbCrOu6QkChCyseFZmsVl4kHFOSwAFnypq1vKLcg9Wmzt1nkWKRmVYnK5jdswUyLHe2Q3JLAC1xrraifdaVc5zoES5LMzcqnhlc1l/WEsZ0uBc3tY1RI2p1E3aMrP8APzvFNjbs8VBIxJVkmIChrgqs2WxtZmzx3ydSpBvW2L3RKRu/EFog2flcksC9uUC6iyqDfozAEi+muM3SkQXUjLkzgMSGuEmZltbqBBLqbXsO+ll2FLPAjNKoZQtgxCxpA6FgzkJ5xstzc6EXtaptyKOpt0lPYYxm6AXi5Jf8J8QGzqVJjgaMO4A7lkVrX1BNrW1RxG6LojtnByIz2ysL5AC2UmwK2Nw19crWBsaZ4PYbyx8QMlgSpuWuLNChOikWvNH29L91i7/sjNmVc0ZzErozkDKGOvJ05W7D07iDUdxOk475+QQbpO6ghxqkb2yPa0iZ15rWygAhm/VYWI7a3fdUKGJlJAQOMsZ/zIEIYE6ALMDcdx7tU9l7svIHZ2ConHU2JuGjQt6JBXNlBsb2PSgbozXAzRgn9pvNJZQ3meaSpHf0uANaW5Bz220/Ifybk2VhmOcSWuFdl4ZzAKoAHEYGxJFrc2mlR53UcSRR51vKJSCASAYlLMoHnMbDTQA5lsSDel4d0XdEyOpdie18gRkw7xm+S4ZhOvXTXUg3FN5N1ZVjMjSRAIDmu7AqQqNk1W1+dQLG19L9825ERn9fkbvur5MuJlNldgMji4QYo9vS4wsvUDqtwNbGC3SeVVIcc0XF8xiAubKBm6E3uD2gjoaQ2nu7JAhd3jIBAOVmJ1aRb6qNLo3/AFezifdCdL88VgQo5yAzs0qBFzKLsTE/dew61FuRZz2dfyHWI3LIjurEMiTtISrZWMedhkvbQqjWOt7X77M13WPBWYygK0byeY1+QOSo1sx5G1HS63tm0cNubI2QQurXWMNcsBnaVorIcg5QQp1sde2tf7LTyLGM6OSsYhszABGaI65oxoDiYj38562tU25FFU+vyFP7ENmZOIuYE65W6L4QGyra73MPKRa9x36JLugWClJL3UkkxsFvxZowR2hPJXLMBlzC41sCTYsy4f8Axo+FpIxuwUArAY7kxhrnwhNPNF+yxpIbuFJWTEPlAheYlAzEhXKFbMBY5la9+720tyJU5Wvp+RjZ+6zSxJJxAqsrubo5K5HRSLKCzGzq1wCMt9SQQMbI3ZOIRWEqqWYplKsdeJh4+o/axEfwbuF1Y90JeIqPJGt5EivdzZnllhsAE1s8Ug7Og1sb0jh91pHyASQ3kVXUF2vlZ0RWICXAJdbe49otUW5FtZv+fyHMG57GNXaSxkRHQZdBnfDLzknRQMQpvbsOlrX0O6tiQZLsPCFC8N1OeGBZiDmFx5wFralTY2Iakl3VlOXniAZoo0JcjM0ojICjLc2Eik6d/W1ZXdeRh/iR3uLavlyHDnEF8xXoIx0t2H2XW5Eaf1+Q+xO5mQBLsZfLeaCcwXwbKAlr5rytpfXTUUjLuWyqzGUZVLi+RtckUshI11HkXAI0OhBOtmmD3blltlePVzGDnJBIkiizAqpBTPNEL9oa9rCtxuy7JG4ljyyZApZ2GZ3dksoKXNra6XsDa9qdxGk1/fyMzbrFcQIeICSs7BlRjrAZlZQvUkmFre8U6bc4oHVnDOQwjyB7BlxKYe5OWzg8/KNRcaGm8O70qG6yoHuEFs5BSaCR2N8nThhwdO/2XVG5kmVlLKJRIFy3YoFtiQzNZL+dhza19DraluQlU+vy/OREbY2YcPKY2IYgI1wLaOiuNNexh20yqYw27M0gdgV5HdGzFuqWztcKQQLjob+yo7G4QxOUa1xbUdCGUMpF7HVSD07aho2ITT2Xuy9fRDtopPJATyyKZEHdJFqbd1481/qCva1NxXPP0bH/APJ4f28Uf+zJXQWG8xfcK2aT+U81naCjXuuKFaKjcftjhTRRCNnMgc3UroEy30Yi/Xsp3DjVbQGx9Egg/A1kujnOnJJNreL0UUVJjCiiigCiiigCiiigK7vLNkkQ9hUj7Qf/ALqLO0KsO8eyzPCcvnrzJ7T2r9o/lXnvhnYdCNCD1BHUH2143O0a1Gu5R6stq9T0eb4RrUlbet5Kz46o+bF0zxGNAGpphhpXxEqwwjM7G3sA7WbuAFcmFGpWlt2s7dLJUk5PYlvZ6NuIpMUj9jPYf6R/U1Z6abK2cuHhSJeii1+89rH3m5p3Xv8AJKOooxp4I8TlVVVa0prc3sPIPpr64X62J+6CvMa9O+mvrhfrYn7oK8xqtXrHpc2fxo9/3HMe0pVChZZFC+aA7ALfrlsdPspbB7bliYMHZrK6gOzMoEilW0v2g/EDuphRWO5vuEXvQ5faUpveWQ3GU3djddeU3Oo1bT9o99KYTEzsVSOSTlDFQJGUKArFiOYBRlzXOml6ZUrhsS0bZlNjZh0BFmUqwIIIIKkgg99A4q2xEziN3sXEzonEZMzcytlRigZi5Bawtw2Nz/lnXStIdl43lZRKCVDqeLY5WsARzg651FuvOPSF253kxBdXLjOhLI/DizKScxynJyjNc2GgJPfSa7dmBDB+YKi5sqZiseUoCct2y5FsTfpbpVthhUattuiOYcBjBypxRqGsslgS4jKsLPZi3EisRcnOLXpxPsjFB8okd0JZxJnOUtlUs1i1w9pF0PMc/aDSRxOMicIDJeKMBfJnSJJMysA6XAWToxFwQBfS1HFxouMs3XiEcM9Y04We2XsUhe7pfW1Cvzb/AJTZdmY5QoHGAGihZhYC1zbK/KtkB7rKvspfEYbHOqhvJqiSjz0QZVV86tZv/wCZxlNheI6DU02wmNxrANGJGBuAREGU2DZh5pDDKHuOlg1+hpQpi0Cqt2uFHDSK9s64q8ZXh2BAfEgr+0bXA5XiVk2nt0bjSTZmJZgkmezBmOZwQAurlrtYFc1yDY3fvOr3bGFxonYO0jGWR4lKsVWTI7CwXNype5ANgAb0iZsazBismit1h0KOFzs4yWa4CksQToD3VnaE2MWTiSZi8LX4ojAyktn1YoLrmfo2gzWt2ULXlddX8/EbJh8cCGvI3RuaUMrBM7gsGezL5KRhfQ8NrXtSuIhx5kLMGvGEZkzqVtCSi3TOc5BgYdpvH7qbscaEy8OQLlNgIQBkcOulk8208gHZ5bTqKdNiMYomLAnMJFMhjIIC58RLlXJmF+M5zZRbPoQOk+JVtr/IS7Nxskl5C0ZJjjIzkHKyMgOVSSwC4chjqfJ69DZniNkYwm7iRic0d2kBNgZMym7XC3SQm9hykmtpsbjIy0jq6HMjO7QqvOoIVmJSxa0hBJ68SxvetYMTikZEAZCeZF4QAyjiNcKE1Xnl0AI1ItUbCVppXWibtsnGMVI4jt5M6SXYHiOiW57kh81iOhY9NaQgw2LkJVDIxRglhJ0d2zBV5tSWUtZb6rc9L04E+NRMnDkCNlQKYFym7FlQApbVmOnt7qUhXGniyksG4kbsXjOYypns6jhmxQBr2tYHuvYNJpNtx5CMGysafM4liY+ky2JHDMZ8/Wwkiynszi1JYDCYp+GY2kAd1VWElgGQpGP1tGXiIADY2cW0NOFlxwAYLILGIAcNQbnLwwqZen92ToLeS9pvHx7QmhugZkyyJIVI6Sx3ysQRoRfp06X6ChZaTuvluOk2digpOZl5oXymUKxabmifLm845Qbmx0BpHE4fE4dRnMkak2UcTQ5CWFgragFiQRpdvbWE3gnGWz2yZMoyR2XhszrYZbCzO5/1G9J43bEswyyPcZs5GVVuwXKGOUC5y6e6o2FlGd9qVhJMfIOkkg6dHYdAQO3sBIHsJ763G1Zv86XqW/xH845rnr1OZtf2j3mmlFQZtFYDhMfIosJJAM2awdgM1wc2h864Bv10FIySFiSxJJ1JJJJPeSeta0UFkizfRv8ApPDe+X+DJXQWG8xfcK59+jf9J4b3y/wZK6Cw3mL7hWzR3Hms7/vLs9WRG2xbE4Nv25UP+uMn71p5TXejQYd/QxEJ+xiU/wDlTthqavHezn1dtOD5NebfqbiY99beFEdlJVhqua46ixatp0PcaU4g76hXPMKcwPpQD8zik5MXboCfgPvpEmtTQGr46X9WNP8AU5/kprTA7SkM5ikCDkDqUzelZgb+9fjSlRO18d4PNDLa4PEjI6ecAR+9axzkoRcm9iNil+o9BJbSz1Wtu7DhklDhRn/XI6Edlx0v7adf8ULjrb2D+tCyiublFanlMNDgbFCNShLSTs+REz7vIy2CD4Cn+6mw48MrkRhZGJzMNSR2AHsHspycWAKcbMkzJm7ybe6sOS0KNOsnDfbdwM1bKKzpODbsx+sgPQ1tUNjMRl1GhHSpLBYoSIrDt+/of3106eURnN0+KOfOk4xUuB5P9NfXC/WxP3QV5jXp3019cL9bE/dBXmNVq9Y9Pmz+NHv+4UUUoIWylspyggFrHKGNyAT0BIB09hrGdETooovQBRRetxEbFrHKLAtY2Ba9gT0F7G3fY0BKS7zytJxCI83DaKwWyZGZmIy3sdWbQ3HTTQVtHvXMpBAjuFKA5NbEKCb387kXX91RCIWIABJJAAGpJOgAA6m9a1N2Y9VDAl8DvDwohEYg6ASC2ZVzF454wW8mSQBO/bfQC9gLZk3mZi5ZC3EvnBdLNfjXFhELf48h0t+rbpUWkLEMQpIW2YgEhb9MxHS/trWKMsQqgksQABqSSbAAdpvU6TMMslpSk5NbSbTedShSSDMgQCNQyACRcuRz5PsCkHvDNcG5NJYveZpQwZDZgRyugsp4WYL5LQHhR392lr1EOpBIOhBsQeoI6g1i9NNkLI6W+xMT7x5soEVlVY1y50IbIMNzNeHUk4WH2WW3aaxNvKzm5Q357EOgy54Vga3kv8tV631F6io0LEBQSSQABqSToAB2mtjCwJXKbrmzCxuMvnXHZbW/dTSY+EpLgSOI2/nSRDEAsrF5MrIpLMyudeFoMyqbdBra1zWs23S0omKNxBax4i2uO0qYre3QAXJNqYSwMlsylcwDLcWurdGF+oPfSd6aTLRyamt35cl4t5WUqQjcpUjnj/VyWv5HUciA99qwu8RC2EZGlr51LWvI2XM0ZNs0rnW5ueugFRN6L002R8HSwJqXehmIJiBy5CoumUZDOVsvCt/z5fZqLWsLR2Px5mcuwAJJJtbW5LXJAFzrbp0AHZSDIRa4IuLi46jpcd40PwrZoGChypysSA1tCVtmAPaRmX4ijk2Xp0KdN3iJ0VsUNr2NiSAey4sSL94BHxHfWDVTOYorKqSQALkmwA1JJ6ADtNBoDFFFFAWb6N/0nhvfL/BkroLDeYvuFc+/Rv8ApPDe+X+DJXQWG8xfcK2aO48znf8AeXZ6sit8B/dJG9Axv/5HU07kOvv1rG8MOfCzr3xyf7TSGEmzxRP6UaH4qKv/AGOe9tCPJvzS9hxWGoFBq5rjLEmxB9opeLqaQxg0pWM6++xoBzWpNZFatQBeoHfRP7sW9Bkb4HX91TRamG3YuJh5V70b7qpUjpQccUZqEtCrGWDRD4LGcop4MTVZ2Ni80SH2C/v6VL4aN5DZFLH2dPtPZXzynWqQerSbe7Yeor0FGTuOy5kYIvVjb3DtPwq1FQiADoBYfZURsbYbxvnkIvawA1I+2pDaGIAFenzfSnRpSq1laTx4I4uUzjUmoQ2pfcgNt47KDrUtudLmwqt3s9vdmNUveCXiEpfTt91X3dzDcPCwr+wD8df51r5rlrsqnU5eqNrLqcaWSRXFv0Z5l9NfXC/WxP3QV5jXp3019cL9bE/dBXmNdyr1jfzZ/Gj3/cKmdk7dWGMxtGGVjmcnW7qyNGcp5Sq5LEEaiRxcXqGvRWM35RUlZk7Bt6JZJG4AKvLFIFORuRM2aE51Nla4NxqMo69acQb0RqR5ANqlyViu2XwcEnk0LcKTp/m9ut4LATiOWN2F1R0ZhYG4VgSLHQ3APWpqLa+Fuc8V+SQZlijUmRpJCrGzctozGNNQVPvNkzXnTin1WxdN4IkWJeAHdUKsTGl0kzGwysnObBQcxNxoO2kjvKAoVojmthRdlQ8sCBSoDLoGKhgew3GtOZd4cI00kpicuxkdWyIDnZ5nVvP0ZS0XMNTlPdzI4reHDykmSMk2AR2RWK/4/nAvzgF4bKTYZD3c095iUfoYmm88YYNwFFnhZgFisyoTmjIKWUEW1Htve+mmI2/C0PDEFjwhHm5L5gBZ8wUHqDp231sbNWuE2nhVJzQXBxGezLnPg2dDwgc4swUONQQc/UEAhN9o4YvATDYIRxgqqM44UANhms3lVnaxto4GnQRcyKEb9VjjD7wwhcvg+ZjCIf1AGbK6hioW97mM3B1KXIuQRg7wxeE8XgWAUrYCPMG4xkBAyZbhPJdPNH2Urhtr4RQh4Z4im5kWJAAcxNwvE10sACdDqLW1Txm1sK8kLiInysjz5kS7o5U287mI5+tuo1HZPeV0VfqsziN5YnzeQAzRyJayXzvbynEtmvdVJGvVx+toYnehGMuWBVD3yDJF5PkmUAELc2d4mvobQqO6swbYwYIzYcMMyE+TQEgeCZ9A2lwmL0/71f8AS2OOwtsP5M3RXExKLzMYkCG2bnCyh2s1rg27bBfmSoR/yxw+8UWaS+FVc1uUBRZikufqt1XiSh1A6CJB2AjaTedHk4hwytfimUWU5wzkxZuTlyghSf1jY9acT7ewUj53idmLgsxjS5TI6G3OddY2AN1BTUHW7LYG2oIEIdGLMwzWVTmjEuGkC3LDLYRS6Aal110uHeV0Va+g79o5beuG2sGYgRhWdYj/AIbq+qhQLGzC3Qh+zXMlhNvwIspMIfNPnSJgptHdGszlCT5trDv1v26Da+EyqGw4JHDzEKoLZfBc/MG0zZMVr/3o9thtq4XmHAXz7qREByhsMQCBLfVUxNwG/wCboQPNX5kqEd2ixvj9uK6qEjy2ZGLlY8zZURTey6XZcxA0776kvW3qiLhvB1ABciyx6ZhiANMljlEkOh08gOmlthtzB2yGJzHnLBCq2BOez2DhTZWUZLAHLe+ppm20MKXgJi0V3MyqgVWRmuoAZ2YlbkWLWsqjvJd5OimrODNp9uxmEoYAGZCA+VFBuTlbRbjL2ZT1uDTnD71RKsanD3CZSR5O1wMKGAunR+A9ydfLHrY5kcRtuB4yDGC6x5IiUuiHi4lyFUyXQWljI1axjIsQdVZNsYIvfwcBczkWRdFJxYW4z82UPhOW+vBbXtZ3kOKt1WNNjbfSBVVoVks5Y3CG6mTDNl5lP6sUq/8Ajn233G8a8LKY7uI4EDkI1uEHBAzDQNmU36goOvYpDtrDDLaFVYZwWWJSOcYpejMbgCTDWBN/JNrfVlH2vggyWw91vFnvGgJVWm4lrN1KtD78h17THeS0rv5GYO9EWct4OurRsABGAAk7yW0W1jG3DK2scqnsrSDeWIOrNh1NlUPYJzsrxG9itgGijCH2yO3aQWO18ZC6R8KMI4L5yqBEYEgrYF2a45ha9rBbAa3i6XZkjRg1ezRmsUXoqpsFm+jf9J4b3y/wZK6Cw3mL7hXPv0b/AKTw3vl/gyV0FhvMX3CtmjuPM53/AHl2erNp48ysO8EfEWqA3de+Dw/sTL/5CV/lViqt7vi0DL/lzYhfs4jEfuIq76y/MDnx20Zdq+0iUFBrAoNXNca4oaUYdtF933VnEdKRwrco9hIoB+DWjmsg0jM9AEZBYAnr8aUxWEVgQptcEa9KYx4LO6SMSOGSVsbZiRax71/pT9pbVqSrNN4cPztNlUk0seJVt1tyHjLeEWCKzFArXzAm4v3CrgZkjGVAAB2DQVE7Q2vw1JJ0FV6feQNqDXFnlmT5I2qcfme98Tqyo5RlstOe7luLPitqgdtQG0tt6HWoDE7czGy3Y9wpvFGzm7/YP699cjKMtrVus7LzOpQzbGn80x5GC1z2np/KvU8NHlRR3AD4CvOMBDd4x3sg+JFel11f+Px2VJdi+5ys8Tu4rt9DyD6a+uF+tifugrzGvTvpr64X62J+6CvMa7lXrHQzZ/Gj3/cm93xGY5hKQqloMx7cvle67Zc/DzZRe32UqY8EFB1Jyvyh5Dz5JSATkAtxBAoI6h2JsdRX6Kpc3HSu27vuLQ+CwJWdlLZU0Q5nzZj4XksMvMWEeGOoAGdtR0G8TYBJGy5cokBRm4jkpw5gCQyWCl+DmUqSLki9hlqlFLldTffJ+JYVjwJC6lTdrgvIy/8AasoYhOnLg7sBe0jWA1C64tMGYHZWtKEQIl3PMHXMCcgDcpc3Po9mgMBRS5Oq230n4krgGw6zRksxXnzmVAVVihCNlUnOocgkW6DoelO4sXCY8spjMlsUM6IAozQRLEWAiBY8QPqLWOY9tzX6KXJdJN3bZNbblw8nNDYHh5MuUocySKqyWUFSWiIvcjVHPUgGSmwELyyF8vCzEwhEKMsROqtlS7Oq5QAxIJDm+utTrGQdwqblXRdklJlww2EwwGUoQsnBEguxIs+HLsrZbrYNiRYdQi9dMzZtlYcLdUJISI2Z3GZyvlbgJysrWAFypAOoNqrHDHcKOGO4U0uRRUJL+zLVjNm4Yh8qvm8plILDW+IyHLlAF8uH00HlG6W5cYzZeGHGEaMbFuCc8huArlSQVFiWCCx6Zm16Zatwx3CjhjuFLrAKhJf3Zb5tlYUyMcpCmV7BDIPJ8TlAzKbLwtdTfNpoNajYcGkb4hOWVTGpjKdbmaJl1dWMbcMSXB9ovrUFwx3CjKKXJjRklZybLsMHhvLEAZpWmAUhwgQzOyWsnJyLFbLYgMQe0Kk2Hw5WNLNkHHucnlADYIb5dSVANjexY9LaU7hjuFHDHcKnS5FPhpf6ZdX2bhXy8TTKsKeTEnQSjOblBmPDZtSCeX3ZksRgMM5Qst28ismRnRQqQQhsgMfPeQTAkkEkA3sb1T+GO4UcMdwppLALJ5L+7JaWCBYprEmYSsqaso4YK5WClTe/lAQWBF1PYbzE2GgZNIwXSPhC6smcxywkS8h854zOLtY8i3AvrUgKxkHcKi5llSbt8zLdNs7DMzctgFfKRxQWbiT2uALXKmAiwA6jS1hmbAYcwhQLsiyGPV1JLiHWRuGeYMJCF1XQi+oqocMdwo4Y7hTSWBj+Hl/tlk21hYkhKxsAolDIGuW/wuZAbXbmsM1lUkdnSq5QFtRUNmenBxVm7lm+jf8ASeG98v8ABkroLDeYvuFc+/Rv+k8N75f4MldBYbzF9wrYo7jzud/3l2erFaruyxZ8YndPm+x0Q1Yqp+1drnCYqctDPIsywsDEhYAqCrX+wCrydmmaNCLnGcFvts8V6XJ5ayaq6/SJhB5/FjP7cTCl49/8E3ScfA1KnF8THLJ6sd8X4MmcR0pphT5w9oPxpsd6MM3SUfA/0owWPjZmKupFgeoHb7asYSXBpltBmCnKLnsHS9Iz7xYdPOmT7Df7qjcRvrhuxmb6q3qk0pRcW7XMlOMrppXNIp5lbiTNbWwjB5VB7WPafup3ittqFveo47f4mkeGxEl+6OwPx0rTDbOxBbNHgGB7DLKot7l1tXGrZBNtKjO0ePF9vN9p1adW93Vjt4bkuzbu8yE3g2nIXRGBCtrr2j3Umuzk9H95t8L1tt8TNOFmREaPTkJbzgD1PWnsEWgrz+XxhQnoU3s44343PS5PUksng2rN4eXkJxYYDoLD2U6iirZI6XSOuTKbZinUuL7LjvNEP21/cb16DVE2Sv8AeIvrfyNXuvX/APHl+jN8/Q85nR3nHs9TyD6a+uF+tifugrzGvTvpr64X62J+6CvMa7FXrHXzZ/Gj3/cKKKKxnRCs1iigJrG7PiXDB1AzZcOVfPcu7iQzJlvpkIA0AIyi98wp0+6sYLDjmysVzZUsQGQBweJqrhyUPbkYG1r1W7UWqboxaEuEiyx7sQklRMSc0QDWQDK6TEgrmOpeNVBva7rfrWv9m4ygIl6sw1QK5sMTyZTJox4EdgQNcQoJ6XZ4Ddh5YhKGRVJccwe/Kkrk8qG4tE40vqLe52dyZQQhMYfOU85rdZlRQMmpZ4JQBe+qCwJqbcjA5WdnPyMbw7CiiEkkbgKGUCMWNrl1Khs5JYZM1tRZxr3vMTu9hpJGEcnCCyyxjo98ksMQYlpfNIkzXA/Vf2WicBu+WhkmbRETEWAuGzRRSSDqliuZLEA369Kdf2TCuc7rkHEFlL5gVWbKxJiAK5oje2tjU2vwKSqxj8rqbUaYzYkcWEEmYNI/AYa2KBlLMLBiGHMutrjJ2agOtq7sxRxErJzRq17DMZDxcQoksHORCsceo0tIptrqyG6j5S5eML1vaXUcFprjyevIjfaLGtMVuu0YkLSRBYgSzc9rh5o8oulyxaFwPaV11pbkTrY7P1OP4hxgt2VkVTxbXiMhOVMl+mS/EvcG4PLpYdhBp1i91ohHyyAGOOZmblPEKGUoQOIcqsEABA1zLcXIzM23QYOY+IhfMiLYPlLNiJMNqSoKgPG2tj2U0Td9jxDnjCxxxylmzAFZVVo7XW4YhgNQNSO8UtbgSqik9lTyHkO7sZgjlaYrnSRsuVesYxJIW7gtrhwOg1mTrTpN0oySvHGtiGIFrZlW4tJazl1Ck9qnp2t5t1nF1eZDkUZLCQrriBGV1UFQHkLaA6t760fd+ZRHCJkKzyFVjDPlLB3jMhUqLgNERe19F01FRbkS5t7p+X5wFod2YnyATMt82ZnVR0xBiuVLAoFTK7AkkA/CNfZyjCxS5xmdyCMp5BcrZmzWBGVWtluRJ10pxgd2i0uV2UIDhszDNcriAGjy8hsSp/WAAJAPWlTukxCMskYDsiKXLXLvIyBQAnZa5GvRiL9KW5FtNJ7Z+XkPcduxAoU8TzAquFALOTPiF4hHEIjUpGmo05lPbqnjNg4dyxjk4YHECro1yhnAuzSXseEuoH/MHXS7WPdFiLCSPNdbaPlytA85a5W9wiHS3Z7qhJosrMt1bKSMy6qbG11PaD1FO4iCct02WlN2oSjniAlhGUYW5Tykx2MvNIwJ0OgzLYjpVc2jhBFK6BswUgZtO4GxsSLi9jqdQabWoqGzNCEovbK4UUUVBlCiiigLN9G/6Tw3vl/gyV0FhvMX3Cuffo3/AEnh/fL/AAZK6Cw3mL7hWzR3Hmc7/vLs9WK0UUVmOOaPCp6gH3gUwxO7eGk8/Dwt741/pUlRUWTLKUo7mVuf6OcA3/ZlX6hZf9pFMofopwSknyzX7GlYj3d9XGio0I4GX4ir/p+JDYfc/CJ0gT3kZj++pKHAxp5iIvuUD7hS9FSkkY5VJy3tsKKKKkoedbzQXxcp9q/7VpCKPSpTb0N8TIfq/wC0U0RLV83y5t5RNfU/uevpVP0YLkvsapFTpIazHHTkJU0aHFmKdQS2Yv8AeYvrfyNXaqZs5f7zH9b+Rq516jMStSn/ANvRHIzi7zj2erPJ/pqwh4cEnYksqH/xERl/htXlVdF76bAXF4eSJiBnAs5/UkU3jf3A6H2Ma56xmDeGR4pVKSRkq6nsI+8doPaCDXWqrbc6eaaylT1fFCNFFFYTsBRRRQBRRRQDnC7RkiIyOwtmsLmwzKyEgdAcrNr1F6cYWKd43kV2CxnmJly8zhjZQTqxCudNT7b1HUtFi3VWVWIV7ZlvobXtcd4udfaaFJRwtclI9kYoR8uTJkaQr5JuXIjm6kEk8OZDbXlY3sA1tcNgcRIqsGis4Lcww4OUu0WYgrexkLLfvbXrqzG15gAOK9gCoGY6KVCkDu5VVfcAOgrGH2tNGFCSOoW+UAnS5ubdwJ1t369atcwOi3ttG5Kf8FxZyreM5sxC2gOoRiQVC+dlDi1r6EdKVwux52BLSRqWVMhCQkNxJMNcOQtwLYuN+huSe29Q8e15ltaVxltl5joR0I7iO+sf8Wmsq8V7KAFGY2ABjIA9xii+WvcKnSK/DvBeBJjZeK1IeK3NzWhF1Uzvc3S9iYZ2F+1SepF0sTsfEpxHZluqK0hR1DZW0GZY7HsF7i3m3Oopk+15iLGV7c2mY25g4b4iST5jd5rD7VlIIMjkFQh16oBYKT1Itpbu0qLlo0ZRd1Ylo93J2jRlc53OVlMgFlfwdowWzdXaePl7D16GyWC2bngEjzyKozvlClrMssEZYeUGvllN+vKR3GmKbcnAUCaQZRZbMdAMlre7hx27uGvcKTw205Y7BJGUC9gD0uVY/vRD70HdUbC2hUtvRPx7suJWRsQyycvFKhujO6DmLrm5kQm9vO/Z1Z7Q2dwEk8vLmR442UCwzsrSBSRKdVIYGwIzXtfrUaNrTAAcV7KbgZjoeY3+Luf9bd5rU7Rl18o+oAPMdQEMQB90ZKe4kVN0FTqX2sTXFOOjuOh0Zhqvmnr2dndWjMSSSSSdSTqSe8ntrWiqmxYKKKKAKKKKAKKKCaAtX0ZYcttCNh0jSaQ+7hsg/wDU6j7a9/gWyj3CvOPou3UaCPiSLaSbKxBGqQqbop7mdrMR3Bb16WK26atE8jnGsqtduO5bAooorIc8KKKKAKKKKAKKKKAKKKKArG1cITM5sezsPcKhNpYWUAlFa/1TXoVFcSpmeE5uelvbe7E6VLODp2+W9igbCaSReeNlYGxBVgPeLipg4Y9x+Bqz0VeOaYRvaXkKmX6crqNu8q2AwxE6HKdCdbHuNWmiitzJMkWTRcU73dzUr1nVabW4wy3FjVN3v3CixgBYEOoskyW4ijsRgdJE9h1HYaudFbbVzHCcoPSi7M5/x/0YYuM2jMU47MriN/tSXLb7CaaeLzaHqx+bB+ZXQ0kCnqAfspLwGP0F+ArHqonSjnWulZ2Zz94vNoerH5sH5lHi82h6sfmwfmV0D4DH6C/AUeAx+gvwFNVEn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5+8Xm0PVj82D8yjxebQ9WPzYPzK6B8Bj9BfgKPAY/QX4CmqiOl6+COfvF5tD1Y/Ng/Mo8Xm0PVj82D8yugfAY/QX4CjwGP0F+Apqojpevgjn7xebQ9WPzYPzKPF5tD1Y/Ng/MroHwGP0F+Ao8Bj9BfgKaqI6Xr4I8Cg+jfHMbNHHEPSkmit8EZmP2Crxul9GCQsskh48gsVJUrDGet1VuaVh2FgAO6vR48Ig6KB9lLgVKpxRgrZxr1Vot2XISwuFCCw1J1JPUntJpaiisho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7875829"/>
              </p:ext>
            </p:extLst>
          </p:nvPr>
        </p:nvGraphicFramePr>
        <p:xfrm>
          <a:off x="2190776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500034" y="1214422"/>
            <a:ext cx="2390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Fonte de energia 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1.bp.blogspot.com/_cC5z0PhFWW4/TKjeycdBJyI/AAAAAAAAAwE/vlF6p9Oi6ic/s400/arte_energi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6272" y="3071810"/>
            <a:ext cx="1818829" cy="125371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71472" y="5927071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Na sua grande maioria, os evaporadores são aquecidos com vapor</a:t>
            </a:r>
            <a:endParaRPr lang="pt-BR" sz="2200" dirty="0"/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258068" y="142852"/>
            <a:ext cx="1785950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6F0-6396-4392-A1AA-019EDD72D04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17070" y="980728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Propriedades do líquido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1783667"/>
            <a:ext cx="2500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Concentração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28466" y="1801944"/>
            <a:ext cx="57011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Aumenta durante a evaporação; se a solução se tornar saturada, começa a haver a precipitação do soluto.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282" y="2998113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 startAt="2"/>
            </a:pP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Densidade e viscosidade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: Aumentam com a concentração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5847" y="3874005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 startAt="3"/>
            </a:pP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Elevação da Temperatura de Ebulição (ETE) ou </a:t>
            </a:r>
            <a:r>
              <a:rPr lang="pt-BR" sz="2200" b="1" dirty="0" err="1" smtClean="0">
                <a:solidFill>
                  <a:srgbClr val="000000"/>
                </a:solidFill>
                <a:latin typeface="Calibri" pitchFamily="34" charset="0"/>
              </a:rPr>
              <a:t>Boiling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2200" b="1" dirty="0" err="1" smtClean="0">
                <a:solidFill>
                  <a:srgbClr val="000000"/>
                </a:solidFill>
                <a:latin typeface="Calibri" pitchFamily="34" charset="0"/>
              </a:rPr>
              <a:t>Point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2200" b="1" dirty="0" err="1" smtClean="0">
                <a:solidFill>
                  <a:srgbClr val="000000"/>
                </a:solidFill>
                <a:latin typeface="Calibri" pitchFamily="34" charset="0"/>
              </a:rPr>
              <a:t>Rising</a:t>
            </a:r>
            <a:r>
              <a:rPr lang="pt-BR" sz="2200" b="1" dirty="0" smtClean="0">
                <a:solidFill>
                  <a:srgbClr val="000000"/>
                </a:solidFill>
                <a:latin typeface="Calibri" pitchFamily="34" charset="0"/>
              </a:rPr>
              <a:t> (BPR)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</a:rPr>
              <a:t>: causada pelo soluto</a:t>
            </a:r>
            <a:endParaRPr lang="pt-B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357422" y="4572008"/>
          <a:ext cx="46894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cuación" r:id="rId3" imgW="2361960" imgH="457200" progId="Equation.3">
                  <p:embed/>
                </p:oleObj>
              </mc:Choice>
              <mc:Fallback>
                <p:oleObj name="Ecuación" r:id="rId3" imgW="23619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572008"/>
                        <a:ext cx="46894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2428860" y="5572140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pt-BR" dirty="0" err="1" smtClean="0">
                <a:solidFill>
                  <a:srgbClr val="000000"/>
                </a:solidFill>
                <a:latin typeface="Calibri" pitchFamily="34" charset="0"/>
              </a:rPr>
              <a:t>molalidade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 da solução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   : constante universal dos gases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calor latente 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</a:rPr>
              <a:t>de vaporização do solvente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871DC6F0-6396-4392-A1AA-019EDD72D04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3908" y="836712"/>
            <a:ext cx="18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Calor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Latente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3908" y="1387999"/>
            <a:ext cx="8294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+mn-lt"/>
              </a:rPr>
              <a:t>No </a:t>
            </a:r>
            <a:r>
              <a:rPr lang="pt-BR" sz="2000" b="1" dirty="0">
                <a:latin typeface="+mn-lt"/>
              </a:rPr>
              <a:t>calor latente </a:t>
            </a:r>
            <a:r>
              <a:rPr lang="pt-BR" sz="2000" dirty="0">
                <a:latin typeface="+mn-lt"/>
              </a:rPr>
              <a:t>ocorre a mudança de estado físico. Ou seja, a substância pode passar do estado sólido para o líquido, do líquido para o gasoso e vice-versa.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555665" y="2407996"/>
            <a:ext cx="6616734" cy="4117348"/>
            <a:chOff x="1555665" y="2407996"/>
            <a:chExt cx="6616734" cy="4117348"/>
          </a:xfrm>
        </p:grpSpPr>
        <p:grpSp>
          <p:nvGrpSpPr>
            <p:cNvPr id="5" name="Grupo 4"/>
            <p:cNvGrpSpPr/>
            <p:nvPr/>
          </p:nvGrpSpPr>
          <p:grpSpPr>
            <a:xfrm>
              <a:off x="1555665" y="2496496"/>
              <a:ext cx="5968663" cy="4028848"/>
              <a:chOff x="1403648" y="1700808"/>
              <a:chExt cx="5968663" cy="4028848"/>
            </a:xfrm>
          </p:grpSpPr>
          <p:pic>
            <p:nvPicPr>
              <p:cNvPr id="7475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1700808"/>
                <a:ext cx="5968663" cy="402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tângulo 3"/>
              <p:cNvSpPr/>
              <p:nvPr/>
            </p:nvSpPr>
            <p:spPr>
              <a:xfrm>
                <a:off x="1907704" y="4499828"/>
                <a:ext cx="2904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solidFill>
                      <a:srgbClr val="000000"/>
                    </a:solidFill>
                    <a:latin typeface="Calibri" pitchFamily="34" charset="0"/>
                  </a:rPr>
                  <a:t>S</a:t>
                </a:r>
                <a:endParaRPr lang="pt-BR" dirty="0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3763528" y="3068960"/>
                <a:ext cx="2904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solidFill>
                      <a:srgbClr val="000000"/>
                    </a:solidFill>
                    <a:latin typeface="Calibri" pitchFamily="34" charset="0"/>
                  </a:rPr>
                  <a:t>L</a:t>
                </a:r>
                <a:endParaRPr lang="pt-BR" dirty="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5826198" y="1700808"/>
                <a:ext cx="3305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dirty="0" smtClean="0">
                    <a:solidFill>
                      <a:srgbClr val="000000"/>
                    </a:solidFill>
                    <a:latin typeface="Calibri" pitchFamily="34" charset="0"/>
                  </a:rPr>
                  <a:t>G</a:t>
                </a:r>
                <a:endParaRPr lang="pt-BR" dirty="0"/>
              </a:p>
            </p:txBody>
          </p:sp>
        </p:grpSp>
        <p:sp>
          <p:nvSpPr>
            <p:cNvPr id="10" name="Texto Explicativo 2 (Ênfase) 9"/>
            <p:cNvSpPr/>
            <p:nvPr/>
          </p:nvSpPr>
          <p:spPr>
            <a:xfrm>
              <a:off x="3635896" y="2407996"/>
              <a:ext cx="1440160" cy="516948"/>
            </a:xfrm>
            <a:prstGeom prst="accentCallout2">
              <a:avLst>
                <a:gd name="adj1" fmla="val 49634"/>
                <a:gd name="adj2" fmla="val 98497"/>
                <a:gd name="adj3" fmla="val 142288"/>
                <a:gd name="adj4" fmla="val 134507"/>
                <a:gd name="adj5" fmla="val 174269"/>
                <a:gd name="adj6" fmla="val 137765"/>
              </a:avLst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calor latente </a:t>
              </a:r>
            </a:p>
          </p:txBody>
        </p:sp>
        <p:sp>
          <p:nvSpPr>
            <p:cNvPr id="12" name="Texto Explicativo 2 (Ênfase) 11"/>
            <p:cNvSpPr/>
            <p:nvPr/>
          </p:nvSpPr>
          <p:spPr>
            <a:xfrm>
              <a:off x="6444208" y="4050577"/>
              <a:ext cx="1728191" cy="516948"/>
            </a:xfrm>
            <a:prstGeom prst="accentCallout2">
              <a:avLst>
                <a:gd name="adj1" fmla="val 80519"/>
                <a:gd name="adj2" fmla="val -1278"/>
                <a:gd name="adj3" fmla="val 74903"/>
                <a:gd name="adj4" fmla="val -31784"/>
                <a:gd name="adj5" fmla="val -36308"/>
                <a:gd name="adj6" fmla="val -104998"/>
              </a:avLst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calor </a:t>
              </a:r>
              <a:r>
                <a:rPr lang="pt-BR" dirty="0" smtClean="0">
                  <a:solidFill>
                    <a:schemeClr val="tx1"/>
                  </a:solidFill>
                </a:rPr>
                <a:t>sensível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358063" y="142875"/>
            <a:ext cx="1785937" cy="474663"/>
          </a:xfrm>
        </p:spPr>
        <p:txBody>
          <a:bodyPr/>
          <a:lstStyle/>
          <a:p>
            <a:r>
              <a:rPr lang="pt-BR" smtClean="0"/>
              <a:t>Op. Unit. II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7158" y="1142984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Diagrama de </a:t>
            </a:r>
            <a:r>
              <a:rPr lang="pt-B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Dühring</a:t>
            </a:r>
            <a:endParaRPr lang="pt-B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1857364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Permite determinar a temperatura de ebulição de uma solução em função da concentração da solução e da temperatura de ebulição do solvente puro (na pressão de operação).</a:t>
            </a:r>
            <a:endParaRPr lang="pt-B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7139"/>
          <a:stretch>
            <a:fillRect/>
          </a:stretch>
        </p:blipFill>
        <p:spPr bwMode="auto">
          <a:xfrm>
            <a:off x="3857620" y="1071546"/>
            <a:ext cx="50720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699533" y="6511950"/>
            <a:ext cx="587375" cy="488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DC6F0-6396-4392-A1AA-019EDD72D04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4214818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Exemplo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algn="just"/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Na pressão de 4,7 </a:t>
            </a:r>
            <a:r>
              <a:rPr lang="pt-BR" sz="2000" i="1" dirty="0" err="1" smtClean="0">
                <a:solidFill>
                  <a:srgbClr val="000000"/>
                </a:solidFill>
                <a:latin typeface="Calibri" pitchFamily="34" charset="0"/>
              </a:rPr>
              <a:t>psia</a:t>
            </a:r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, a água ferve a 160</a:t>
            </a:r>
            <a:r>
              <a:rPr lang="pt-BR" sz="2000" i="1" baseline="30000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F; conclui-se, então que uma solução a 50% de </a:t>
            </a:r>
            <a:r>
              <a:rPr lang="pt-BR" sz="2000" i="1" dirty="0" err="1" smtClean="0">
                <a:solidFill>
                  <a:srgbClr val="000000"/>
                </a:solidFill>
                <a:latin typeface="Calibri" pitchFamily="34" charset="0"/>
              </a:rPr>
              <a:t>NaOH</a:t>
            </a:r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, na mesma pressão é de 233</a:t>
            </a:r>
            <a:r>
              <a:rPr lang="pt-BR" sz="2000" i="1" baseline="30000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pt-BR" sz="2000" i="1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endParaRPr lang="pt-B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02924" y="5006832"/>
            <a:ext cx="2686336" cy="1279914"/>
            <a:chOff x="3929058" y="5006832"/>
            <a:chExt cx="2686336" cy="1279914"/>
          </a:xfrm>
        </p:grpSpPr>
        <p:cxnSp>
          <p:nvCxnSpPr>
            <p:cNvPr id="12" name="Conector reto 11"/>
            <p:cNvCxnSpPr/>
            <p:nvPr/>
          </p:nvCxnSpPr>
          <p:spPr>
            <a:xfrm rot="5400000">
              <a:off x="6014404" y="5691952"/>
              <a:ext cx="1188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 rot="10800000" flipV="1">
              <a:off x="4429124" y="5104146"/>
              <a:ext cx="2186270" cy="393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/>
            <p:cNvSpPr/>
            <p:nvPr/>
          </p:nvSpPr>
          <p:spPr>
            <a:xfrm>
              <a:off x="3929058" y="5006832"/>
              <a:ext cx="5437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i="1" dirty="0" smtClean="0">
                  <a:solidFill>
                    <a:srgbClr val="FF0000"/>
                  </a:solidFill>
                  <a:latin typeface="Calibri" pitchFamily="34" charset="0"/>
                </a:rPr>
                <a:t>233</a:t>
              </a:r>
              <a:r>
                <a:rPr lang="pt-BR" sz="1200" b="1" i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o</a:t>
              </a:r>
              <a:r>
                <a:rPr lang="pt-BR" sz="1200" b="1" i="1" dirty="0" smtClean="0">
                  <a:solidFill>
                    <a:srgbClr val="FF0000"/>
                  </a:solidFill>
                  <a:latin typeface="Calibri" pitchFamily="34" charset="0"/>
                </a:rPr>
                <a:t>F</a:t>
              </a:r>
              <a:endParaRPr lang="pt-BR" sz="1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Aula 1 Cotel_2017- Introdu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1 Cotel_2017- Introdução</Template>
  <TotalTime>6967</TotalTime>
  <Words>1986</Words>
  <Application>Microsoft Office PowerPoint</Application>
  <PresentationFormat>Apresentação na tela (4:3)</PresentationFormat>
  <Paragraphs>293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Aula 1 Cotel_2017- Introdução</vt:lpstr>
      <vt:lpstr>Ecuación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Klabin 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Inorgânica</dc:title>
  <dc:subject>Conteúdo da matéria</dc:subject>
  <dc:creator>Lucrécio Fábio dos Santos</dc:creator>
  <cp:keywords>Química, química inorgânica</cp:keywords>
  <dc:description>Faculdade de Pindamonhangaba</dc:description>
  <cp:lastModifiedBy>Lucrécio</cp:lastModifiedBy>
  <cp:revision>623</cp:revision>
  <cp:lastPrinted>1601-01-01T00:00:00Z</cp:lastPrinted>
  <dcterms:created xsi:type="dcterms:W3CDTF">2006-12-18T20:19:29Z</dcterms:created>
  <dcterms:modified xsi:type="dcterms:W3CDTF">2018-10-24T11:39:29Z</dcterms:modified>
  <cp:category>Aulas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